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81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16C3B-554D-408B-9012-F67D890110EA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822E9-DEFC-459F-B9F9-F17026DC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00863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endParaRPr lang="en-US" dirty="0"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endParaRPr lang="en-US" dirty="0"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endParaRPr lang="en-US" dirty="0"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-5400000">
            <a:off x="7554313" y="5254271"/>
            <a:ext cx="1892999" cy="1294200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B3004C"/>
              </a:gs>
              <a:gs pos="60000">
                <a:srgbClr val="FF378C"/>
              </a:gs>
              <a:gs pos="100000">
                <a:srgbClr val="FFABCE"/>
              </a:gs>
            </a:gsLst>
            <a:lin ang="155001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40543" y="776287"/>
            <a:ext cx="8062799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484632" marR="0" indent="-2031" algn="r" rtl="0">
              <a:spcBef>
                <a:spcPts val="0"/>
              </a:spcBef>
              <a:buClr>
                <a:srgbClr val="FE91BF"/>
              </a:buClr>
              <a:buFont typeface="Questrial"/>
              <a:buNone/>
              <a:defRPr sz="44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40543" y="2250280"/>
            <a:ext cx="8062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36576" indent="0" algn="r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sz="3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ctr" rtl="0">
              <a:spcBef>
                <a:spcPts val="520"/>
              </a:spcBef>
              <a:buClr>
                <a:schemeClr val="accent1"/>
              </a:buClr>
              <a:buFont typeface="Questrial"/>
              <a:buNone/>
              <a:defRPr sz="2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ctr" rtl="0">
              <a:spcBef>
                <a:spcPts val="480"/>
              </a:spcBef>
              <a:buClr>
                <a:schemeClr val="accent1"/>
              </a:buClr>
              <a:buFont typeface="Questrial"/>
              <a:buNone/>
              <a:defRPr sz="2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ctr" rtl="0">
              <a:spcBef>
                <a:spcPts val="400"/>
              </a:spcBef>
              <a:buClr>
                <a:schemeClr val="accent1"/>
              </a:buClr>
              <a:buFont typeface="Questrial"/>
              <a:buNone/>
              <a:defRPr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ctr" rtl="0">
              <a:spcBef>
                <a:spcPts val="380"/>
              </a:spcBef>
              <a:buClr>
                <a:srgbClr val="FFA2C9"/>
              </a:buClr>
              <a:buFont typeface="Questrial"/>
              <a:buNone/>
              <a:defRPr sz="1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ctr" rtl="0">
              <a:spcBef>
                <a:spcPts val="360"/>
              </a:spcBef>
              <a:buClr>
                <a:srgbClr val="FFA2C9"/>
              </a:buClr>
              <a:buFont typeface="Questrial"/>
              <a:buNone/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ctr" rtl="0">
              <a:spcBef>
                <a:spcPts val="320"/>
              </a:spcBef>
              <a:buClr>
                <a:srgbClr val="FFA2C9"/>
              </a:buClr>
              <a:buFont typeface="Questrial"/>
              <a:buNone/>
              <a:defRPr sz="1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ctr" rtl="0">
              <a:spcBef>
                <a:spcPts val="320"/>
              </a:spcBef>
              <a:buClr>
                <a:srgbClr val="FFA2C9"/>
              </a:buClr>
              <a:buFont typeface="Questrial"/>
              <a:buNone/>
              <a:defRPr sz="1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ctr" rtl="0">
              <a:spcBef>
                <a:spcPts val="320"/>
              </a:spcBef>
              <a:buClr>
                <a:srgbClr val="FFA2C9"/>
              </a:buClr>
              <a:buFont typeface="Questrial"/>
              <a:buNone/>
              <a:defRPr sz="1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1371600" y="6012655"/>
            <a:ext cx="57912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1371600" y="5650703"/>
            <a:ext cx="57912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1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392246" y="5752307"/>
            <a:ext cx="5028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3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" name="TextBox 1"/>
          <p:cNvSpPr txBox="1"/>
          <p:nvPr userDrawn="1"/>
        </p:nvSpPr>
        <p:spPr>
          <a:xfrm>
            <a:off x="7391400" y="6657945"/>
            <a:ext cx="1752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</a:rPr>
              <a:t>Appleby</a:t>
            </a:r>
            <a:r>
              <a:rPr lang="en-US" sz="700" baseline="0" dirty="0" smtClean="0">
                <a:solidFill>
                  <a:schemeClr val="bg1"/>
                </a:solidFill>
              </a:rPr>
              <a:t> &amp; Castillo 2013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84632" algn="l" rtl="0">
              <a:spcBef>
                <a:spcPts val="0"/>
              </a:spcBef>
              <a:buClr>
                <a:srgbClr val="FE91BF"/>
              </a:buClr>
              <a:buFont typeface="Questrial"/>
              <a:buNone/>
              <a:defRPr sz="420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285999" y="54007"/>
            <a:ext cx="45720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8056" indent="-292481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3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822960" indent="-194310" algn="l" rtl="0">
              <a:spcBef>
                <a:spcPts val="52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06424" indent="-13804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indent="-13970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600200" indent="-142875" algn="l" rtl="0">
              <a:spcBef>
                <a:spcPts val="380"/>
              </a:spcBef>
              <a:buClr>
                <a:srgbClr val="FFA2C9"/>
              </a:buClr>
              <a:buFont typeface="Arial"/>
              <a:buChar char="•"/>
              <a:defRPr sz="19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28800" indent="-146050" algn="l" rtl="0">
              <a:spcBef>
                <a:spcPts val="360"/>
              </a:spcBef>
              <a:buClr>
                <a:srgbClr val="FFA2C9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84832" indent="-157607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286000" indent="-130175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514600" indent="-130175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59999" cy="30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8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4991100" y="2171699"/>
            <a:ext cx="5486399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84632" algn="l" rtl="0">
              <a:spcBef>
                <a:spcPts val="0"/>
              </a:spcBef>
              <a:buClr>
                <a:srgbClr val="FE91BF"/>
              </a:buClr>
              <a:buFont typeface="Questrial"/>
              <a:buNone/>
              <a:defRPr sz="420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838200" y="0"/>
            <a:ext cx="5486399" cy="624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8056" indent="-292481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3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822960" indent="-194310" algn="l" rtl="0">
              <a:spcBef>
                <a:spcPts val="52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06424" indent="-13804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indent="-13970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600200" indent="-142875" algn="l" rtl="0">
              <a:spcBef>
                <a:spcPts val="380"/>
              </a:spcBef>
              <a:buClr>
                <a:srgbClr val="FFA2C9"/>
              </a:buClr>
              <a:buFont typeface="Arial"/>
              <a:buChar char="•"/>
              <a:defRPr sz="19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28800" indent="-146050" algn="l" rtl="0">
              <a:spcBef>
                <a:spcPts val="360"/>
              </a:spcBef>
              <a:buClr>
                <a:srgbClr val="FFA2C9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84832" indent="-157607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286000" indent="-130175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514600" indent="-130175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59999" cy="30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8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84632" algn="l" rtl="0">
              <a:spcBef>
                <a:spcPts val="0"/>
              </a:spcBef>
              <a:buClr>
                <a:srgbClr val="FE91BF"/>
              </a:buClr>
              <a:buFont typeface="Questrial"/>
              <a:buNone/>
              <a:defRPr sz="420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8056" indent="-292481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3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822960" indent="-194310" algn="l" rtl="0">
              <a:spcBef>
                <a:spcPts val="52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06424" indent="-13804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indent="-13970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600200" indent="-142875" algn="l" rtl="0">
              <a:spcBef>
                <a:spcPts val="380"/>
              </a:spcBef>
              <a:buClr>
                <a:srgbClr val="FFA2C9"/>
              </a:buClr>
              <a:buFont typeface="Arial"/>
              <a:buChar char="•"/>
              <a:defRPr sz="19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28800" indent="-146050" algn="l" rtl="0">
              <a:spcBef>
                <a:spcPts val="360"/>
              </a:spcBef>
              <a:buClr>
                <a:srgbClr val="FFA2C9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84832" indent="-157607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286000" indent="-130175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514600" indent="-130175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791455" y="6480048"/>
            <a:ext cx="21335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59999" cy="30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8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12" scaled="0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7033" y="6932"/>
            <a:ext cx="9129899" cy="6837000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799998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 flipH="1">
            <a:off x="7554313" y="309529"/>
            <a:ext cx="1892999" cy="1294200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B3004C"/>
              </a:gs>
              <a:gs pos="60000">
                <a:srgbClr val="FF378C"/>
              </a:gs>
              <a:gs pos="100000">
                <a:srgbClr val="FFABCE"/>
              </a:gs>
            </a:gsLst>
            <a:lin ang="15500112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955632" y="6477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2619375" y="6480969"/>
            <a:ext cx="4259999" cy="30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51056" y="809624"/>
            <a:ext cx="502800" cy="30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 rot="10800000">
            <a:off x="6468654" y="9390"/>
            <a:ext cx="2672999" cy="1900200"/>
          </a:xfrm>
          <a:prstGeom prst="straightConnector1">
            <a:avLst/>
          </a:prstGeom>
          <a:noFill/>
          <a:ln w="9525" cap="rnd">
            <a:solidFill>
              <a:srgbClr val="D6D6D6">
                <a:alpha val="4471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" name="Shape 33"/>
          <p:cNvCxnSpPr/>
          <p:nvPr/>
        </p:nvCxnSpPr>
        <p:spPr>
          <a:xfrm rot="10800000" flipH="1">
            <a:off x="0" y="7066"/>
            <a:ext cx="9137100" cy="6843900"/>
          </a:xfrm>
          <a:prstGeom prst="straightConnector1">
            <a:avLst/>
          </a:prstGeom>
          <a:noFill/>
          <a:ln w="9525" cap="rnd">
            <a:solidFill>
              <a:srgbClr val="D1D1D1">
                <a:alpha val="349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81000" y="271463"/>
            <a:ext cx="72390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buFont typeface="Questrial"/>
              <a:buNone/>
              <a:defRPr sz="3600" b="1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" indent="-4064" algn="l" rtl="0">
              <a:buClr>
                <a:schemeClr val="lt1"/>
              </a:buClr>
              <a:buFont typeface="Questrial"/>
              <a:buNone/>
              <a:defRPr sz="2000">
                <a:solidFill>
                  <a:schemeClr val="lt1"/>
                </a:solidFill>
              </a:defRPr>
            </a:lvl1pPr>
            <a:lvl2pPr rtl="0">
              <a:buClr>
                <a:schemeClr val="lt1"/>
              </a:buClr>
              <a:buFont typeface="Questrial"/>
              <a:buNone/>
              <a:defRPr sz="1800"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buFont typeface="Questrial"/>
              <a:buNone/>
              <a:defRPr sz="1600"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buFont typeface="Questrial"/>
              <a:buNone/>
              <a:defRPr sz="1400">
                <a:solidFill>
                  <a:schemeClr val="lt1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722436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722436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599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8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 rot="-5400000">
            <a:off x="-2295352" y="2834294"/>
            <a:ext cx="61539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algn="ctr" rtl="0">
              <a:defRPr sz="3300" b="1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-5400000">
            <a:off x="146855" y="1509001"/>
            <a:ext cx="3017400" cy="58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buClr>
                <a:schemeClr val="lt1"/>
              </a:buClr>
              <a:buFont typeface="Questrial"/>
              <a:buNone/>
              <a:defRPr sz="1600" b="0">
                <a:solidFill>
                  <a:schemeClr val="lt1"/>
                </a:solidFill>
              </a:defRPr>
            </a:lvl1pPr>
            <a:lvl2pPr rtl="0">
              <a:buFont typeface="Questrial"/>
              <a:buNone/>
              <a:defRPr sz="2000" b="1"/>
            </a:lvl2pPr>
            <a:lvl3pPr rtl="0">
              <a:buFont typeface="Questrial"/>
              <a:buNone/>
              <a:defRPr sz="1800" b="1"/>
            </a:lvl3pPr>
            <a:lvl4pPr rtl="0">
              <a:buFont typeface="Questrial"/>
              <a:buNone/>
              <a:defRPr sz="1600" b="1"/>
            </a:lvl4pPr>
            <a:lvl5pPr rtl="0">
              <a:buFont typeface="Questrial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 rot="-5400000">
            <a:off x="146855" y="4645394"/>
            <a:ext cx="3017400" cy="58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buClr>
                <a:schemeClr val="lt1"/>
              </a:buClr>
              <a:buFont typeface="Questrial"/>
              <a:buNone/>
              <a:defRPr sz="1600" b="0">
                <a:solidFill>
                  <a:schemeClr val="lt1"/>
                </a:solidFill>
              </a:defRPr>
            </a:lvl1pPr>
            <a:lvl2pPr rtl="0">
              <a:buFont typeface="Questrial"/>
              <a:buNone/>
              <a:defRPr sz="2000" b="1"/>
            </a:lvl2pPr>
            <a:lvl3pPr rtl="0">
              <a:buFont typeface="Questrial"/>
              <a:buNone/>
              <a:defRPr sz="1800" b="1"/>
            </a:lvl3pPr>
            <a:lvl4pPr rtl="0">
              <a:buFont typeface="Questrial"/>
              <a:buNone/>
              <a:defRPr sz="1600" b="1"/>
            </a:lvl4pPr>
            <a:lvl5pPr rtl="0">
              <a:buFont typeface="Questrial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2022230" y="290732"/>
            <a:ext cx="6858000" cy="301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2022230" y="3427123"/>
            <a:ext cx="6858000" cy="301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06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12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7589520" y="6483096"/>
            <a:ext cx="5028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 b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59999" cy="30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8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59999" cy="30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8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 rot="-5400000">
            <a:off x="-2295143" y="2882264"/>
            <a:ext cx="5943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18288" algn="r" rtl="0">
              <a:spcBef>
                <a:spcPts val="0"/>
              </a:spcBef>
              <a:buFont typeface="Questrial"/>
              <a:buNone/>
              <a:defRPr sz="2900" b="0" cap="small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135855" y="367663"/>
            <a:ext cx="2438399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estrial"/>
              <a:buNone/>
              <a:defRPr sz="1400"/>
            </a:lvl1pPr>
            <a:lvl2pPr rtl="0">
              <a:buFont typeface="Questrial"/>
              <a:buNone/>
              <a:defRPr sz="1200"/>
            </a:lvl2pPr>
            <a:lvl3pPr rtl="0">
              <a:buFont typeface="Questrial"/>
              <a:buNone/>
              <a:defRPr sz="1000"/>
            </a:lvl3pPr>
            <a:lvl4pPr rtl="0">
              <a:buFont typeface="Questrial"/>
              <a:buNone/>
              <a:defRPr sz="900"/>
            </a:lvl4pPr>
            <a:lvl5pPr rtl="0">
              <a:buFont typeface="Questrial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51250" y="320039"/>
            <a:ext cx="5276100" cy="598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000"/>
            </a:lvl1pPr>
            <a:lvl2pPr rtl="0">
              <a:defRPr sz="26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78976" y="6556247"/>
            <a:ext cx="21335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35855" y="6556247"/>
            <a:ext cx="51432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10575" y="6556247"/>
            <a:ext cx="5028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12" scaled="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 rot="-5400000">
            <a:off x="-2523743" y="2894096"/>
            <a:ext cx="64007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algn="l" rtl="0">
              <a:buFont typeface="Questrial"/>
              <a:buNone/>
              <a:defRPr sz="3000" b="0" cap="small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138237" y="373965"/>
            <a:ext cx="7333499" cy="5486399"/>
          </a:xfrm>
          <a:prstGeom prst="rect">
            <a:avLst/>
          </a:prstGeom>
          <a:solidFill>
            <a:srgbClr val="4A4A4A"/>
          </a:solidFill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buClr>
                <a:schemeClr val="lt1"/>
              </a:buClr>
              <a:buFont typeface="Questrial"/>
              <a:buNone/>
              <a:defRPr sz="3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3000" y="5867400"/>
            <a:ext cx="7333499" cy="685799"/>
          </a:xfrm>
          <a:prstGeom prst="rect">
            <a:avLst/>
          </a:prstGeom>
          <a:solidFill>
            <a:schemeClr val="accent1">
              <a:alpha val="14900"/>
            </a:schemeClr>
          </a:solidFill>
          <a:ln w="9525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estrial"/>
              <a:buNone/>
              <a:defRPr sz="1400"/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108192" y="6556247"/>
            <a:ext cx="21029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70432" y="6557168"/>
            <a:ext cx="49481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217192" y="6556247"/>
            <a:ext cx="3656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A6A6A6"/>
            </a:gs>
          </a:gsLst>
          <a:lin ang="5400012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7033" y="14067"/>
            <a:ext cx="9129899" cy="6837000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799998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" name="Shape 6"/>
          <p:cNvCxnSpPr/>
          <p:nvPr/>
        </p:nvCxnSpPr>
        <p:spPr>
          <a:xfrm>
            <a:off x="0" y="7033"/>
            <a:ext cx="9137100" cy="6843900"/>
          </a:xfrm>
          <a:prstGeom prst="straightConnector1">
            <a:avLst/>
          </a:prstGeom>
          <a:noFill/>
          <a:ln w="9525" cap="rnd">
            <a:solidFill>
              <a:srgbClr val="D1D1D1">
                <a:alpha val="349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hape 7"/>
          <p:cNvCxnSpPr/>
          <p:nvPr/>
        </p:nvCxnSpPr>
        <p:spPr>
          <a:xfrm flipH="1">
            <a:off x="6468654" y="4948410"/>
            <a:ext cx="2672999" cy="1900200"/>
          </a:xfrm>
          <a:prstGeom prst="straightConnector1">
            <a:avLst/>
          </a:prstGeom>
          <a:noFill/>
          <a:ln w="9525" cap="rnd">
            <a:solidFill>
              <a:srgbClr val="D6D6D6">
                <a:alpha val="4471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84632" marR="0" indent="-2031" algn="l" rtl="0">
              <a:spcBef>
                <a:spcPts val="0"/>
              </a:spcBef>
              <a:buClr>
                <a:srgbClr val="FE91BF"/>
              </a:buClr>
              <a:buFont typeface="Questrial"/>
              <a:buNone/>
              <a:defRPr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8056" marR="0" indent="-292481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822960" marR="0" indent="-194310" algn="l" rtl="0">
              <a:spcBef>
                <a:spcPts val="520"/>
              </a:spcBef>
              <a:buClr>
                <a:schemeClr val="accent1"/>
              </a:buClr>
              <a:buFont typeface="Arial"/>
              <a:buChar char="•"/>
              <a:defRPr sz="2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06424" marR="0" indent="-13804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-13970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600200" marR="0" indent="-142875" algn="l" rtl="0">
              <a:spcBef>
                <a:spcPts val="380"/>
              </a:spcBef>
              <a:buClr>
                <a:srgbClr val="FFA2C9"/>
              </a:buClr>
              <a:buFont typeface="Arial"/>
              <a:buChar char="•"/>
              <a:defRPr sz="19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28800" marR="0" indent="-146050" algn="l" rtl="0">
              <a:spcBef>
                <a:spcPts val="360"/>
              </a:spcBef>
              <a:buClr>
                <a:srgbClr val="FFA2C9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84832" marR="0" indent="-157607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286000" marR="0" indent="-130175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514600" marR="0" indent="-130175" algn="l" rtl="0">
              <a:spcBef>
                <a:spcPts val="320"/>
              </a:spcBef>
              <a:buClr>
                <a:srgbClr val="FFA2C9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791455" y="6480969"/>
            <a:ext cx="21335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457200" y="6481889"/>
            <a:ext cx="4259999" cy="30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0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8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2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" name="TextBox 12"/>
          <p:cNvSpPr txBox="1"/>
          <p:nvPr userDrawn="1"/>
        </p:nvSpPr>
        <p:spPr>
          <a:xfrm>
            <a:off x="7391400" y="6657945"/>
            <a:ext cx="1752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</a:rPr>
              <a:t>Appleby</a:t>
            </a:r>
            <a:r>
              <a:rPr lang="en-US" sz="700" baseline="0" dirty="0" smtClean="0">
                <a:solidFill>
                  <a:schemeClr val="bg1"/>
                </a:solidFill>
              </a:rPr>
              <a:t> &amp; Castillo 2013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hilda.castillo@omsd.k12.ca.us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0" y="1524000"/>
            <a:ext cx="9144000" cy="1470024"/>
          </a:xfrm>
          <a:prstGeom prst="rect">
            <a:avLst/>
          </a:prstGeom>
          <a:noFill/>
          <a:ln>
            <a:noFill/>
          </a:ln>
        </p:spPr>
        <p:txBody>
          <a:bodyPr wrap="square" lIns="182880" tIns="91440" rIns="731520" bIns="91440" anchor="ctr" anchorCtr="0">
            <a:noAutofit/>
          </a:bodyPr>
          <a:lstStyle/>
          <a:p>
            <a:pPr marL="484632" marR="0" lvl="0" indent="-2031" algn="ctr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395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Welcome </a:t>
            </a:r>
            <a:r>
              <a:rPr lang="en-US" sz="3950" b="0" i="0" u="none" strike="noStrike" cap="none" baseline="0" dirty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to Developing </a:t>
            </a:r>
            <a:r>
              <a:rPr lang="en-US" sz="395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Student</a:t>
            </a:r>
            <a:br>
              <a:rPr lang="en-US" sz="395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395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Led</a:t>
            </a:r>
            <a:r>
              <a:rPr lang="en-US" sz="3950" b="0" i="0" u="none" strike="noStrike" cap="none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95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Mathematical </a:t>
            </a:r>
            <a:r>
              <a:rPr lang="en-US" sz="3950" b="0" i="0" u="none" strike="noStrike" cap="none" baseline="0" dirty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Discussions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609600" y="4495800"/>
            <a:ext cx="8062911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36576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155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
</a:t>
            </a:r>
          </a:p>
          <a:p>
            <a:endParaRPr lang="en-US" sz="155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36576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55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Presented by Hilda Castillo and </a:t>
            </a:r>
          </a:p>
          <a:p>
            <a:pPr marL="0" marR="36576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255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Michele Appleby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ctr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/>
              <a:t>T</a:t>
            </a: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he Fruit Stand Problem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066800" y="4343401"/>
            <a:ext cx="7408332" cy="213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dirty="0"/>
          </a:p>
        </p:txBody>
      </p:sp>
      <p:sp>
        <p:nvSpPr>
          <p:cNvPr id="144" name="Shape 144"/>
          <p:cNvSpPr/>
          <p:nvPr/>
        </p:nvSpPr>
        <p:spPr>
          <a:xfrm>
            <a:off x="1535837" y="1828800"/>
            <a:ext cx="5867399" cy="44005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Guidelines </a:t>
            </a:r>
            <a:r>
              <a:rPr lang="en-US"/>
              <a:t>for</a:t>
            </a: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 the Discussion</a:t>
            </a:r>
            <a:b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of the Fruit Stand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533400" y="1676400"/>
            <a:ext cx="8305799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84556">
              <a:spcBef>
                <a:spcPts val="560"/>
              </a:spcBef>
              <a:buClrTx/>
              <a:buSzPct val="80357"/>
              <a:buNone/>
            </a:pPr>
            <a:endParaRPr lang="en-US" sz="2800" dirty="0"/>
          </a:p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DO 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NOT USE YOUR PENCIL!!!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Each </a:t>
            </a:r>
            <a:r>
              <a:rPr lang="en-US" sz="2800" dirty="0"/>
              <a:t>person 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will receive a clue.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You will be given 1 minute to read your clue quietly to yourself. 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Read your clue at least 3 times and be prepared to share with your group.  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When you are prepared turn your paper over.</a:t>
            </a: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540543" y="2250280"/>
            <a:ext cx="8062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560"/>
              </a:spcBef>
              <a:buClrTx/>
              <a:buSzPct val="86538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Take turns and share your clues with the group. </a:t>
            </a:r>
            <a:r>
              <a:rPr lang="en-US" sz="26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Use pencils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if necessary to take notes.  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6538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Put your </a:t>
            </a:r>
            <a:r>
              <a:rPr lang="en-US" sz="26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pencil down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when you are done discussing your clues and taking notes.  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6538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Quiet think time.  </a:t>
            </a:r>
            <a:r>
              <a:rPr lang="en-US" sz="26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No pencils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. </a:t>
            </a:r>
            <a:b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(2 minutes).  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9375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Think of how to solve your </a:t>
            </a:r>
            <a:br>
              <a:rPr lang="en-US" sz="24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US" sz="24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 problem.</a:t>
            </a:r>
            <a:r>
              <a:rPr lang="en-US" sz="2400" b="1" i="0" u="sng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  <a:p>
            <a:endParaRPr lang="en-US" sz="2400" b="1" i="0" u="sng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540543" y="776287"/>
            <a:ext cx="8062799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Discussing the Fruit Stand Problem</a:t>
            </a:r>
          </a:p>
        </p:txBody>
      </p:sp>
      <p:sp>
        <p:nvSpPr>
          <p:cNvPr id="157" name="Shape 157"/>
          <p:cNvSpPr/>
          <p:nvPr/>
        </p:nvSpPr>
        <p:spPr>
          <a:xfrm>
            <a:off x="6172200" y="4724400"/>
            <a:ext cx="2639922" cy="1981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No pencils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Collaboration time: Share your thoughts on how you would solve the problem.  It could be a strategy or process. (2 minutes)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Using pencils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, solve the problem as a group.  The group </a:t>
            </a:r>
            <a:r>
              <a:rPr lang="en-US" sz="2800" dirty="0"/>
              <a:t>may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800" dirty="0"/>
              <a:t>come up with more than one way to solve the problem.  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 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You may use </a:t>
            </a:r>
            <a:r>
              <a:rPr lang="en-US" sz="2800" dirty="0"/>
              <a:t>any tools that you deem helpful.</a:t>
            </a:r>
          </a:p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Raise your hand when you are done.</a:t>
            </a: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Problem Solving Time</a:t>
            </a:r>
          </a:p>
        </p:txBody>
      </p:sp>
      <p:sp>
        <p:nvSpPr>
          <p:cNvPr id="164" name="Shape 164"/>
          <p:cNvSpPr/>
          <p:nvPr/>
        </p:nvSpPr>
        <p:spPr>
          <a:xfrm>
            <a:off x="7239000" y="482997"/>
            <a:ext cx="1546386" cy="167723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5" name="Shape 165"/>
          <p:cNvSpPr/>
          <p:nvPr/>
        </p:nvSpPr>
        <p:spPr>
          <a:xfrm>
            <a:off x="4800600" y="1327533"/>
            <a:ext cx="1828800" cy="13716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640"/>
              </a:spcBef>
              <a:buClrTx/>
              <a:buSzPct val="80729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When you are finished, answer the following questions on your paper.</a:t>
            </a:r>
          </a:p>
          <a:p>
            <a:pPr marL="514350" marR="0" lvl="0" indent="-514350" algn="l" rtl="0">
              <a:spcBef>
                <a:spcPts val="640"/>
              </a:spcBef>
              <a:buClrTx/>
              <a:buSzPct val="80000"/>
              <a:buFont typeface="Questrial"/>
              <a:buAutoNum type="arabicPeriod"/>
            </a:pPr>
            <a:r>
              <a:rPr lang="en-US" sz="32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Will your answer yield exactly  a $5 profit?  Explain why or why </a:t>
            </a:r>
            <a:r>
              <a:rPr lang="en-US" sz="3200" b="0" i="0" u="none" strike="noStrike" cap="none" baseline="0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not.</a:t>
            </a:r>
          </a:p>
          <a:p>
            <a:pPr marL="514350" marR="0" lvl="0" indent="-514350" algn="l" rtl="0">
              <a:spcBef>
                <a:spcPts val="640"/>
              </a:spcBef>
              <a:buClrTx/>
              <a:buSzPct val="80000"/>
              <a:buFont typeface="Questrial"/>
              <a:buAutoNum type="arabicPeriod"/>
            </a:pPr>
            <a:r>
              <a:rPr lang="en-US" sz="3200" b="0" i="0" u="none" strike="noStrike" cap="none" baseline="0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issues would Oscar and Nathan run into by charging the price you found per piece of fruit?</a:t>
            </a:r>
          </a:p>
          <a:p>
            <a:endParaRPr lang="en-US" sz="32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lang="en-US" sz="32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lang="en-US" sz="32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343693"/>
            <a:ext cx="8229600" cy="139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Questions/</a:t>
            </a:r>
            <a:r>
              <a:rPr lang="en-US"/>
              <a:t>Extensions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7408332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560"/>
              </a:spcBef>
              <a:buClrTx/>
              <a:buSzPct val="86538"/>
              <a:buFont typeface="Arial"/>
              <a:buChar char="•"/>
            </a:pPr>
            <a:r>
              <a:rPr lang="en-US" sz="2600" b="0" i="0" u="none" strike="noStrike" cap="none" baseline="0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If 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you finish early, select one of the bonus questions.  Raise your hand when you are done with the Bonus Question.   </a:t>
            </a:r>
          </a:p>
          <a:p>
            <a:pPr marL="457200" marR="0" lvl="0" indent="-457200" algn="l" rtl="0">
              <a:spcBef>
                <a:spcPts val="560"/>
              </a:spcBef>
              <a:buClrTx/>
              <a:buSzPct val="86153"/>
              <a:buFont typeface="Questrial"/>
              <a:buAutoNum type="arabicPeriod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Do you make more profit from apples or bananas?</a:t>
            </a:r>
          </a:p>
          <a:p>
            <a:pPr marL="457200" marR="0" lvl="0" indent="-457200" algn="l" rtl="0">
              <a:spcBef>
                <a:spcPts val="560"/>
              </a:spcBef>
              <a:buClrTx/>
              <a:buSzPct val="86153"/>
              <a:buFont typeface="Questrial"/>
              <a:buAutoNum type="arabicPeriod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Suppose you wanted your profit to increase from $5 dollars to $13 dollars.  What will be the new price per fruit?</a:t>
            </a:r>
          </a:p>
          <a:p>
            <a:pPr marL="457200" marR="0" lvl="0" indent="-457200" algn="l" rtl="0">
              <a:spcBef>
                <a:spcPts val="560"/>
              </a:spcBef>
              <a:buClrTx/>
              <a:buSzPct val="86153"/>
              <a:buFont typeface="Questrial"/>
              <a:buAutoNum type="arabicPeriod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Suppose the cost of the bananas doubled in price.  What will the new price per fruit be?</a:t>
            </a:r>
          </a:p>
          <a:p>
            <a:endParaRPr lang="en-US" sz="26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 dirty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Challenge Questions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560"/>
              </a:spcBef>
              <a:buClrTx/>
              <a:buSzPct val="80357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Describe the mathematical thinking or a mathematical strategy that you learned from someone else from your group.</a:t>
            </a:r>
          </a:p>
          <a:p>
            <a:endParaRPr lang="en-US" sz="28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Exit Card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ctr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Reflection on activity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buNone/>
            </a:pPr>
            <a:r>
              <a:rPr lang="en-US" dirty="0"/>
              <a:t>Answer these questions with your group.</a:t>
            </a:r>
          </a:p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How does this activity promote mathematical discussions?</a:t>
            </a:r>
          </a:p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are your thoughts on the mathematical discussions?</a:t>
            </a:r>
          </a:p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dirty="0"/>
              <a:t>What did we do to help facilitate the discussion when you were stuck on the problem?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Look at Talk Moves</a:t>
            </a:r>
            <a:endParaRPr lang="en-US" sz="4200" b="0" i="0" u="none" strike="noStrike" cap="none" baseline="0" dirty="0">
              <a:solidFill>
                <a:srgbClr val="FE91B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Put a star by the question stems that you think you </a:t>
            </a: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would</a:t>
            </a:r>
            <a:r>
              <a:rPr lang="en-US" sz="3000" b="0" i="0" u="none" strike="noStrike" cap="none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like to try </a:t>
            </a: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in 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your classroom.</a:t>
            </a:r>
          </a:p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You will watch a video.  Look at the questioning strategy guide and identify which questioning techniques the teacher uses in the video</a:t>
            </a: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marL="63500" marR="0" lvl="0" indent="0" algn="l" rtl="0">
              <a:spcBef>
                <a:spcPts val="600"/>
              </a:spcBef>
              <a:buClrTx/>
              <a:buSzPct val="80555"/>
              <a:buNone/>
            </a:pPr>
            <a:endParaRPr lang="en-US" sz="30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Debrief Video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17500" rtl="0">
              <a:buClrTx/>
              <a:buSzPct val="46666"/>
              <a:buFont typeface="Questrial"/>
              <a:buChar char="●"/>
            </a:pPr>
            <a:r>
              <a:rPr lang="en-US" dirty="0"/>
              <a:t>What questions (Talk Moves) does the teacher ask to help facilitate the group discussions?</a:t>
            </a:r>
          </a:p>
          <a:p>
            <a:pPr marL="914400" lvl="0" indent="-317500" rtl="0">
              <a:buClrTx/>
              <a:buSzPct val="46666"/>
              <a:buFont typeface="Questrial"/>
              <a:buAutoNum type="arabicParenR"/>
            </a:pPr>
            <a:r>
              <a:rPr lang="en-US" dirty="0" err="1"/>
              <a:t>Revoicing</a:t>
            </a:r>
            <a:endParaRPr lang="en-US" dirty="0"/>
          </a:p>
          <a:p>
            <a:pPr marL="914400" lvl="0" indent="-317500" rtl="0">
              <a:buClrTx/>
              <a:buSzPct val="46666"/>
              <a:buFont typeface="Questrial"/>
              <a:buAutoNum type="arabicParenR"/>
            </a:pPr>
            <a:r>
              <a:rPr lang="en-US" dirty="0"/>
              <a:t>Repeating</a:t>
            </a:r>
          </a:p>
          <a:p>
            <a:pPr marL="914400" lvl="0" indent="-317500" rtl="0">
              <a:buClrTx/>
              <a:buSzPct val="46666"/>
              <a:buFont typeface="Questrial"/>
              <a:buAutoNum type="arabicParenR"/>
            </a:pPr>
            <a:r>
              <a:rPr lang="en-US" dirty="0"/>
              <a:t>Reasoning</a:t>
            </a:r>
          </a:p>
          <a:p>
            <a:pPr marL="914400" lvl="0" indent="-317500" rtl="0">
              <a:buClrTx/>
              <a:buSzPct val="46666"/>
              <a:buFont typeface="Questrial"/>
              <a:buAutoNum type="arabicParenR"/>
            </a:pPr>
            <a:r>
              <a:rPr lang="en-US" dirty="0"/>
              <a:t>Adding on</a:t>
            </a:r>
          </a:p>
          <a:p>
            <a:pPr marL="914400" lvl="0" indent="-317500">
              <a:buClrTx/>
              <a:buSzPct val="46666"/>
              <a:buFont typeface="Questrial"/>
              <a:buAutoNum type="arabicParenR"/>
            </a:pPr>
            <a:r>
              <a:rPr lang="en-US" dirty="0"/>
              <a:t>Waiting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ctr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Introductions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81000" y="14478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18871" indent="-457200">
              <a:buClr>
                <a:schemeClr val="bg1"/>
              </a:buClr>
              <a:buSzPct val="100694"/>
            </a:pPr>
            <a:r>
              <a:rPr lang="en-US" sz="2400" dirty="0"/>
              <a:t>Hilda Castillo &amp; Michele </a:t>
            </a:r>
            <a:r>
              <a:rPr lang="en-US" sz="2400" dirty="0" smtClean="0"/>
              <a:t>Appleby</a:t>
            </a:r>
          </a:p>
          <a:p>
            <a:pPr marL="618871" indent="-457200">
              <a:buClr>
                <a:schemeClr val="bg1"/>
              </a:buClr>
              <a:buSzPct val="100694"/>
            </a:pPr>
            <a:r>
              <a:rPr lang="en-US" sz="2400" dirty="0" smtClean="0"/>
              <a:t>32 </a:t>
            </a:r>
            <a:r>
              <a:rPr lang="en-US" sz="2400" dirty="0"/>
              <a:t>years combined teaching experience in 4-8th grade in Ontario Montclair School </a:t>
            </a:r>
            <a:r>
              <a:rPr lang="en-US" sz="2400" dirty="0" smtClean="0"/>
              <a:t>District.</a:t>
            </a:r>
          </a:p>
          <a:p>
            <a:pPr marL="618871" indent="-457200">
              <a:buClr>
                <a:schemeClr val="bg1"/>
              </a:buClr>
              <a:buSzPct val="100694"/>
            </a:pPr>
            <a:r>
              <a:rPr lang="en-US" sz="2400" dirty="0"/>
              <a:t>Participants of Algebraic Concepts for Elementary Students (ACES) since summer of 2010 facilitated by California State University of San Bernardino.</a:t>
            </a:r>
          </a:p>
          <a:p>
            <a:pPr marL="618871" indent="-457200">
              <a:buClr>
                <a:schemeClr val="bg1"/>
              </a:buClr>
              <a:buSzPct val="100694"/>
            </a:pPr>
            <a:r>
              <a:rPr lang="en-US" sz="2400" dirty="0" smtClean="0"/>
              <a:t>This </a:t>
            </a:r>
            <a:r>
              <a:rPr lang="en-US" sz="2400" dirty="0"/>
              <a:t>work was supported </a:t>
            </a:r>
            <a:r>
              <a:rPr lang="en-US" sz="2400"/>
              <a:t>by </a:t>
            </a:r>
            <a:r>
              <a:rPr lang="en-US" sz="2400" smtClean="0"/>
              <a:t>ACES </a:t>
            </a:r>
            <a:r>
              <a:rPr lang="en-US" sz="2400" dirty="0" smtClean="0"/>
              <a:t>- </a:t>
            </a:r>
            <a:r>
              <a:rPr lang="en-US" sz="2400" dirty="0"/>
              <a:t>sponsored by the National Science Foundation, Ontario-Montclair School District, and the Center for Enhancement of Mathematics Education at CSU San Bernardino.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67501"/>
            <a:ext cx="8229600" cy="16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 sz="3000" dirty="0" smtClean="0"/>
              <a:t>The Art of Questioning ...</a:t>
            </a:r>
            <a:r>
              <a:rPr lang="en-US" sz="3000" dirty="0"/>
              <a:t>courtesy of Algebraic Concepts for Elementary Students (ACES)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600" dirty="0" smtClean="0"/>
              <a:t>Helping students work to make sense of mathematics.</a:t>
            </a:r>
          </a:p>
          <a:p>
            <a:r>
              <a:rPr lang="en-US" sz="2600" dirty="0" smtClean="0"/>
              <a:t>Helping students to rely more on them selves to determine whether something is mathematically correct.</a:t>
            </a:r>
          </a:p>
          <a:p>
            <a:r>
              <a:rPr lang="en-US" sz="2600" dirty="0" smtClean="0"/>
              <a:t>Helping students learn to reason mathematically.</a:t>
            </a:r>
          </a:p>
          <a:p>
            <a:r>
              <a:rPr lang="en-US" sz="2600" dirty="0" smtClean="0"/>
              <a:t>Helping students learn to conjecture, invent, and solve problems.</a:t>
            </a:r>
          </a:p>
          <a:p>
            <a:r>
              <a:rPr lang="en-US" sz="2600" dirty="0" smtClean="0"/>
              <a:t>Helping students to connect mathematics, its ideas, and its applications.</a:t>
            </a:r>
          </a:p>
          <a:p>
            <a:endParaRPr sz="2600" dirty="0"/>
          </a:p>
        </p:txBody>
      </p:sp>
      <p:sp>
        <p:nvSpPr>
          <p:cNvPr id="202" name="Shape 202"/>
          <p:cNvSpPr txBox="1"/>
          <p:nvPr/>
        </p:nvSpPr>
        <p:spPr>
          <a:xfrm>
            <a:off x="872625" y="3020650"/>
            <a:ext cx="8010299" cy="369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Video Demonstrating Questioning Strategies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Assessments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How do the questioning strategies help assess the students?</a:t>
            </a:r>
          </a:p>
          <a:p>
            <a:pPr marL="822960" marR="0" lvl="1" indent="-289560" algn="l" rtl="0">
              <a:spcBef>
                <a:spcPts val="520"/>
              </a:spcBef>
              <a:buClrTx/>
              <a:buSzPct val="96153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Teacher listens to what the kids say.</a:t>
            </a:r>
          </a:p>
          <a:p>
            <a:pPr marL="822960" marR="0" lvl="1" indent="-289560" algn="l" rtl="0">
              <a:spcBef>
                <a:spcPts val="520"/>
              </a:spcBef>
              <a:buClrTx/>
              <a:buSzPct val="96153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formative assessment through asking questions helps the teacher gather information to know where the kids are at in their thinking.</a:t>
            </a:r>
          </a:p>
          <a:p>
            <a:pPr marL="822960" marR="0" lvl="1" indent="-289560" algn="l" rtl="0">
              <a:spcBef>
                <a:spcPts val="520"/>
              </a:spcBef>
              <a:buClrTx/>
              <a:buSzPct val="104166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Also helps you guide the class or clear up</a:t>
            </a:r>
            <a:r>
              <a:rPr lang="en-US" dirty="0"/>
              <a:t> any misconception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s.  </a:t>
            </a:r>
          </a:p>
          <a:p>
            <a:endParaRPr lang="en-US" sz="24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l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 dirty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Identify which </a:t>
            </a:r>
            <a:r>
              <a:rPr lang="en-US" sz="360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Standards for Mathematical</a:t>
            </a:r>
            <a:r>
              <a:rPr lang="en-US" sz="3600" b="0" i="0" u="none" strike="noStrike" cap="none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60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Practice (SMP)</a:t>
            </a:r>
            <a:r>
              <a:rPr lang="en-US" sz="3600" dirty="0" smtClean="0"/>
              <a:t> </a:t>
            </a:r>
            <a:r>
              <a:rPr lang="en-US" sz="3600" b="0" i="0" u="none" strike="noStrike" cap="none" baseline="0" dirty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were </a:t>
            </a:r>
            <a:r>
              <a:rPr lang="en-US" sz="360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addressed</a:t>
            </a:r>
            <a:r>
              <a:rPr lang="en-US" sz="3600" b="0" i="0" u="none" strike="noStrike" cap="none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 today</a:t>
            </a:r>
            <a:r>
              <a:rPr lang="en-US" sz="3600" b="0" i="0" u="none" strike="noStrike" cap="none" baseline="0" dirty="0" smtClean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  <a:endParaRPr lang="en-US" sz="3600" b="0" i="0" u="none" strike="noStrike" cap="none" baseline="0" dirty="0">
              <a:solidFill>
                <a:srgbClr val="FE91B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8358" marR="0" lvl="0" indent="-514858" algn="l" rtl="0">
              <a:spcBef>
                <a:spcPts val="600"/>
              </a:spcBef>
              <a:buClrTx/>
              <a:buSzPct val="85714"/>
              <a:buFont typeface="Questrial"/>
              <a:buAutoNum type="arabicPeriod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Make sense of problems and persevere in solving them.</a:t>
            </a:r>
          </a:p>
          <a:p>
            <a:pPr marL="578358" marR="0" lvl="0" indent="-514858" algn="l" rtl="0">
              <a:spcBef>
                <a:spcPts val="600"/>
              </a:spcBef>
              <a:buClrTx/>
              <a:buSzPct val="85714"/>
              <a:buFont typeface="Questrial"/>
              <a:buAutoNum type="arabicPeriod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Reason abstractly and quantitatively.</a:t>
            </a:r>
          </a:p>
          <a:p>
            <a:pPr marL="578358" marR="0" lvl="0" indent="-514858" algn="l" rtl="0">
              <a:spcBef>
                <a:spcPts val="600"/>
              </a:spcBef>
              <a:buClrTx/>
              <a:buSzPct val="85714"/>
              <a:buFont typeface="Questrial"/>
              <a:buAutoNum type="arabicPeriod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Construct viable arguments and critique the reasoning of others.</a:t>
            </a:r>
          </a:p>
          <a:p>
            <a:pPr marL="578358" marR="0" lvl="0" indent="-514858" algn="l" rtl="0">
              <a:spcBef>
                <a:spcPts val="600"/>
              </a:spcBef>
              <a:buClrTx/>
              <a:buSzPct val="85714"/>
              <a:buFont typeface="Questrial"/>
              <a:buAutoNum type="arabicPeriod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Model with mathematics.</a:t>
            </a:r>
          </a:p>
          <a:p>
            <a:pPr marL="578358" marR="0" lvl="0" indent="-514858" algn="l" rtl="0">
              <a:spcBef>
                <a:spcPts val="600"/>
              </a:spcBef>
              <a:buClrTx/>
              <a:buSzPct val="85714"/>
              <a:buFont typeface="Questrial"/>
              <a:buAutoNum type="arabicPeriod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Use appropriate tools strategically.</a:t>
            </a:r>
          </a:p>
          <a:p>
            <a:pPr marL="578358" marR="0" lvl="0" indent="-514858" algn="l" rtl="0">
              <a:spcBef>
                <a:spcPts val="600"/>
              </a:spcBef>
              <a:buClrTx/>
              <a:buSzPct val="85714"/>
              <a:buFont typeface="Questrial"/>
              <a:buAutoNum type="arabicPeriod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Attend to precision.</a:t>
            </a:r>
          </a:p>
          <a:p>
            <a:pPr marL="578358" marR="0" lvl="0" indent="-514858" algn="l" rtl="0">
              <a:spcBef>
                <a:spcPts val="600"/>
              </a:spcBef>
              <a:buClrTx/>
              <a:buSzPct val="85714"/>
              <a:buFont typeface="Questrial"/>
              <a:buAutoNum type="arabicPeriod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Look for and make use of structure.</a:t>
            </a:r>
          </a:p>
          <a:p>
            <a:pPr marL="578358" marR="0" lvl="0" indent="-514858" algn="l" rtl="0">
              <a:spcBef>
                <a:spcPts val="600"/>
              </a:spcBef>
              <a:buClrTx/>
              <a:buSzPct val="85714"/>
              <a:buFont typeface="Questrial"/>
              <a:buAutoNum type="arabicPeriod"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Look for and express regularity in repeated reasoning.</a:t>
            </a:r>
          </a:p>
          <a:p>
            <a:endParaRPr lang="en-US" sz="2400" b="1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ctr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Conclusion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In your groups, discuss what mathematical discussions would look like in your class.</a:t>
            </a:r>
          </a:p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do you need to do to make this transition to mathematical discussions?</a:t>
            </a:r>
          </a:p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How can this strategy benefit all students su</a:t>
            </a:r>
            <a:r>
              <a:rPr lang="en-US" dirty="0"/>
              <a:t>ch as EL, </a:t>
            </a:r>
            <a:r>
              <a:rPr lang="en-US" dirty="0" err="1"/>
              <a:t>EO</a:t>
            </a:r>
            <a:r>
              <a:rPr lang="en-US" dirty="0"/>
              <a:t>, GATE, or special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Closing Thoughts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72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520700" indent="-457200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With Common Core, y</a:t>
            </a:r>
            <a:r>
              <a:rPr lang="en-US" sz="2600" dirty="0"/>
              <a:t>ou move slow to move fast</a:t>
            </a:r>
            <a:r>
              <a:rPr lang="en-US" sz="2600" dirty="0" smtClean="0"/>
              <a:t>.</a:t>
            </a:r>
          </a:p>
          <a:p>
            <a:pPr marL="520700" lvl="0" indent="-457200" rtl="0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/>
              <a:t>Student-led </a:t>
            </a:r>
            <a:r>
              <a:rPr lang="en-US" sz="2600" dirty="0"/>
              <a:t>discussions is not a solution to your instructional struggles; it is a strategy. </a:t>
            </a:r>
          </a:p>
          <a:p>
            <a:pPr marL="520700" lvl="0" indent="-457200" rtl="0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600" dirty="0"/>
              <a:t>We would like to thank everyone for joining us today.  Should you have any questions for us, please feel free to contact us at </a:t>
            </a:r>
            <a:r>
              <a:rPr lang="en-US" sz="2600" u="sng" dirty="0" err="1">
                <a:solidFill>
                  <a:schemeClr val="bg1"/>
                </a:solidFill>
              </a:rPr>
              <a:t>michele.appleby@omsd.k12.ca.us</a:t>
            </a:r>
            <a:r>
              <a:rPr lang="en-US" sz="2600" dirty="0"/>
              <a:t> and </a:t>
            </a:r>
            <a:r>
              <a:rPr lang="en-US" sz="2600" u="sng" dirty="0" err="1">
                <a:solidFill>
                  <a:schemeClr val="bg1"/>
                </a:solidFill>
              </a:rPr>
              <a:t>hilda.castillo@omsd.k12.ca.us</a:t>
            </a:r>
            <a:endParaRPr lang="en-US" sz="2600" u="sng" dirty="0">
              <a:solidFill>
                <a:schemeClr val="bg1"/>
              </a:solidFill>
              <a:hlinkClick r:id="rId3"/>
            </a:endParaRPr>
          </a:p>
          <a:p>
            <a:pPr marL="520700" lvl="0" indent="-457200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600" dirty="0"/>
              <a:t>Thank you for joining us today!  Have a terrific rest of your day</a:t>
            </a:r>
            <a:r>
              <a:rPr lang="en-US" sz="2600" dirty="0" smtClean="0"/>
              <a:t>!</a:t>
            </a:r>
          </a:p>
          <a:p>
            <a:pPr marL="520700" lvl="0" indent="-457200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/>
              <a:t>Raffle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 dirty="0"/>
              <a:t>What is Common Core State Standards Mathematics (</a:t>
            </a:r>
            <a:r>
              <a:rPr lang="en-US" dirty="0" err="1"/>
              <a:t>CCSS</a:t>
            </a:r>
            <a:r>
              <a:rPr lang="en-US" dirty="0"/>
              <a:t>-M)?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buClrTx/>
              <a:buSzPct val="100000"/>
              <a:buFont typeface="Questrial"/>
              <a:buChar char="●"/>
            </a:pPr>
            <a:r>
              <a:rPr lang="en-US" sz="2600" dirty="0"/>
              <a:t>We are faced with a new challenge called Common Core.  </a:t>
            </a:r>
          </a:p>
          <a:p>
            <a:pPr marL="457200" lvl="0" indent="-393700" rtl="0">
              <a:buClrTx/>
              <a:buSzPct val="100000"/>
              <a:buFont typeface="Questrial"/>
              <a:buChar char="●"/>
            </a:pPr>
            <a:r>
              <a:rPr lang="en-US" sz="2600" dirty="0"/>
              <a:t>What is Common Core?</a:t>
            </a:r>
          </a:p>
          <a:p>
            <a:pPr marL="914400" lvl="1" indent="-393700" rtl="0">
              <a:buClrTx/>
              <a:buSzPct val="86666"/>
              <a:buFont typeface="Questrial"/>
              <a:buChar char="○"/>
            </a:pPr>
            <a:r>
              <a:rPr lang="en-US" dirty="0"/>
              <a:t>Write what you know about Common </a:t>
            </a:r>
            <a:r>
              <a:rPr lang="en-US" dirty="0" smtClean="0"/>
              <a:t>Core.</a:t>
            </a:r>
          </a:p>
          <a:p>
            <a:pPr marL="914400" lvl="1" indent="-393700" rtl="0">
              <a:buClrTx/>
              <a:buSzPct val="86666"/>
              <a:buFont typeface="Questrial"/>
              <a:buChar char="○"/>
            </a:pPr>
            <a:r>
              <a:rPr lang="en-US" dirty="0" smtClean="0"/>
              <a:t>Audience’s </a:t>
            </a:r>
            <a:r>
              <a:rPr lang="en-US" dirty="0"/>
              <a:t>thoughts...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Our Thoughts on Common Core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20700" indent="-457200">
              <a:spcBef>
                <a:spcPts val="520"/>
              </a:spcBef>
              <a:buClrTx/>
              <a:buSzPct val="100000"/>
            </a:pPr>
            <a:r>
              <a:rPr lang="en-US" sz="2800" dirty="0"/>
              <a:t>Common Core is the paradigm shift from the previous California State Standards to </a:t>
            </a:r>
            <a:r>
              <a:rPr lang="en-US" sz="2800" dirty="0" err="1"/>
              <a:t>CCSS</a:t>
            </a:r>
            <a:r>
              <a:rPr lang="en-US" sz="2800" dirty="0"/>
              <a:t>.</a:t>
            </a:r>
          </a:p>
          <a:p>
            <a:pPr marL="520700" indent="-457200">
              <a:spcBef>
                <a:spcPts val="520"/>
              </a:spcBef>
              <a:buClrTx/>
              <a:buSzPct val="86666"/>
            </a:pPr>
            <a:r>
              <a:rPr lang="en-US" sz="2800" dirty="0"/>
              <a:t>While the content is somewhat different, even more importantly the expectations of teachers and students are different in major ways.</a:t>
            </a:r>
          </a:p>
          <a:p>
            <a:pPr marL="520700" indent="-457200">
              <a:buClrTx/>
              <a:buSzPct val="100000"/>
            </a:pPr>
            <a:r>
              <a:rPr lang="en-US" sz="2800" dirty="0"/>
              <a:t>Direct Instruction is not obsolete but will help supplement student learning. </a:t>
            </a:r>
          </a:p>
          <a:p>
            <a:pPr marL="520700" indent="-457200">
              <a:buClrTx/>
              <a:buSzPct val="100000"/>
            </a:pPr>
            <a:r>
              <a:rPr lang="en-US" sz="2800" dirty="0"/>
              <a:t>We are in an era where student critical thinking is the expectation from </a:t>
            </a:r>
            <a:r>
              <a:rPr lang="en-US" sz="2800" dirty="0" err="1"/>
              <a:t>CCSS</a:t>
            </a:r>
            <a:r>
              <a:rPr lang="en-US" sz="2800" dirty="0"/>
              <a:t>.  </a:t>
            </a:r>
          </a:p>
          <a:p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Our Story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77350"/>
            <a:ext cx="8229600" cy="517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Tx/>
              <a:buSzPct val="46666"/>
              <a:buFont typeface="Questrial"/>
              <a:buChar char="●"/>
            </a:pPr>
            <a:r>
              <a:rPr lang="en-US" dirty="0"/>
              <a:t>Direct Instruction is traditional for many teachers; therefore, comfortable.</a:t>
            </a:r>
          </a:p>
          <a:p>
            <a:pPr marL="914400" lvl="1" indent="-317500" rtl="0">
              <a:buClrTx/>
              <a:buSzPct val="46666"/>
              <a:buFont typeface="Questrial"/>
              <a:buChar char="○"/>
            </a:pPr>
            <a:r>
              <a:rPr lang="en-US" dirty="0"/>
              <a:t>This is how we were taught and trained.  </a:t>
            </a:r>
          </a:p>
          <a:p>
            <a:pPr marL="914400" lvl="1" indent="-317500" rtl="0">
              <a:buClrTx/>
              <a:buSzPct val="46666"/>
              <a:buFont typeface="Questrial"/>
              <a:buChar char="○"/>
            </a:pPr>
            <a:r>
              <a:rPr lang="en-US" dirty="0"/>
              <a:t>It is more familiar.</a:t>
            </a:r>
          </a:p>
          <a:p>
            <a:pPr marL="457200" lvl="0" indent="-317500" rtl="0">
              <a:buClrTx/>
              <a:buSzPct val="46666"/>
              <a:buFont typeface="Questrial"/>
              <a:buChar char="●"/>
            </a:pPr>
            <a:r>
              <a:rPr lang="en-US" dirty="0"/>
              <a:t>Common Core is scary. </a:t>
            </a:r>
          </a:p>
          <a:p>
            <a:pPr marL="914400" lvl="1" indent="-317500" rtl="0">
              <a:buClrTx/>
              <a:buSzPct val="46666"/>
              <a:buFont typeface="Questrial"/>
              <a:buChar char="○"/>
            </a:pPr>
            <a:r>
              <a:rPr lang="en-US" dirty="0"/>
              <a:t>Change can be scary.</a:t>
            </a:r>
          </a:p>
          <a:p>
            <a:pPr marL="914400" lvl="1" indent="-317500" rtl="0">
              <a:buClrTx/>
              <a:buSzPct val="46666"/>
              <a:buFont typeface="Questrial"/>
              <a:buChar char="○"/>
            </a:pPr>
            <a:r>
              <a:rPr lang="en-US" dirty="0"/>
              <a:t>It is a shift in thinking about K-12 mathematics and mathematics instruction; this will be challenging.  </a:t>
            </a:r>
          </a:p>
          <a:p>
            <a:pPr marL="914400" lvl="1" indent="-317500" rtl="0">
              <a:buClrTx/>
              <a:buSzPct val="46666"/>
              <a:buFont typeface="Questrial"/>
              <a:buChar char="○"/>
            </a:pPr>
            <a:r>
              <a:rPr lang="en-US" dirty="0"/>
              <a:t>There will be a tendency to revert back to familiar methods of instruction.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Our Story continued...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75700" y="1510208"/>
            <a:ext cx="82296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Tx/>
              <a:buSzPct val="46666"/>
              <a:buFont typeface="Questrial"/>
              <a:buChar char="●"/>
            </a:pPr>
            <a:r>
              <a:rPr lang="en-US" dirty="0"/>
              <a:t>We have pressure from administrators on standardized testing. </a:t>
            </a:r>
          </a:p>
          <a:p>
            <a:pPr marL="457200" lvl="0" indent="-317500" rtl="0">
              <a:buClrTx/>
              <a:buSzPct val="46666"/>
              <a:buFont typeface="Questrial"/>
              <a:buChar char="●"/>
            </a:pPr>
            <a:r>
              <a:rPr lang="en-US" dirty="0"/>
              <a:t>Teachers and parents pressure students to </a:t>
            </a:r>
            <a:r>
              <a:rPr lang="en-US" dirty="0" smtClean="0"/>
              <a:t>perform </a:t>
            </a:r>
            <a:r>
              <a:rPr lang="en-US" dirty="0"/>
              <a:t>well on Benchmarks and CST.</a:t>
            </a:r>
          </a:p>
          <a:p>
            <a:pPr marL="914400" lvl="1" indent="-317500" rtl="0">
              <a:spcBef>
                <a:spcPts val="520"/>
              </a:spcBef>
              <a:buClrTx/>
              <a:buSzPct val="46666"/>
              <a:buFont typeface="Questrial"/>
              <a:buChar char="○"/>
            </a:pPr>
            <a:r>
              <a:rPr lang="en-US" dirty="0"/>
              <a:t>We feel pressure to f</a:t>
            </a:r>
            <a:r>
              <a:rPr lang="en-US" sz="2600" dirty="0"/>
              <a:t>ocus more on the s</a:t>
            </a:r>
            <a:r>
              <a:rPr lang="en-US" dirty="0"/>
              <a:t>kills aspects of the standards </a:t>
            </a:r>
            <a:r>
              <a:rPr lang="en-US" sz="2600" dirty="0"/>
              <a:t>than the concept.</a:t>
            </a:r>
          </a:p>
          <a:p>
            <a:pPr marL="457200" lvl="0" indent="-317500" rtl="0">
              <a:spcBef>
                <a:spcPts val="520"/>
              </a:spcBef>
              <a:buClrTx/>
              <a:buSzPct val="46666"/>
              <a:buFont typeface="Questrial"/>
              <a:buChar char="●"/>
            </a:pPr>
            <a:r>
              <a:rPr lang="en-US" dirty="0"/>
              <a:t>Teaching conceptually is outside our comfort zone. 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Consider the Following...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buClrTx/>
              <a:buSzPct val="100000"/>
              <a:buFont typeface="Questrial"/>
              <a:buChar char="●"/>
            </a:pPr>
            <a:r>
              <a:rPr lang="en-US" sz="2600" dirty="0"/>
              <a:t>Student-led discussions is a strategy that will support students to think critically.</a:t>
            </a:r>
          </a:p>
          <a:p>
            <a:pPr marL="457200" lvl="0" indent="-393700" rtl="0">
              <a:buClrTx/>
              <a:buSzPct val="100000"/>
              <a:buFont typeface="Questrial"/>
              <a:buChar char="●"/>
            </a:pPr>
            <a:r>
              <a:rPr lang="en-US" sz="2600" dirty="0"/>
              <a:t>Direct Instruction is </a:t>
            </a:r>
            <a:r>
              <a:rPr lang="en-US" sz="2600" dirty="0" smtClean="0"/>
              <a:t>still </a:t>
            </a:r>
            <a:r>
              <a:rPr lang="en-US" sz="2600" dirty="0"/>
              <a:t>a strategy that can be used to develop students’ skills.</a:t>
            </a:r>
          </a:p>
          <a:p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8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What Role Does the Teacher Play in CCSS?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Tx/>
              <a:buSzPct val="46666"/>
              <a:buFont typeface="Questrial"/>
              <a:buChar char="●"/>
            </a:pPr>
            <a:r>
              <a:rPr lang="en-US" dirty="0"/>
              <a:t>The teacher’s role is shifting. To be more successful with </a:t>
            </a:r>
            <a:r>
              <a:rPr lang="en-US" dirty="0" err="1"/>
              <a:t>CCSS</a:t>
            </a:r>
            <a:r>
              <a:rPr lang="en-US" dirty="0"/>
              <a:t>, teachers need to facilitate learning instead of providing information.</a:t>
            </a:r>
          </a:p>
          <a:p>
            <a:pPr marL="457200" lvl="0" indent="-317500" rtl="0">
              <a:buClrTx/>
              <a:buSzPct val="46666"/>
              <a:buFont typeface="Questrial"/>
              <a:buChar char="●"/>
            </a:pPr>
            <a:r>
              <a:rPr lang="en-US" dirty="0"/>
              <a:t>Student-led discussions is a strategy that lends itself to shifting this role.  </a:t>
            </a:r>
          </a:p>
          <a:p>
            <a:pPr marL="457200" lvl="0" indent="-317500">
              <a:buClrTx/>
              <a:buSzPct val="46666"/>
              <a:buFont typeface="Questrial"/>
              <a:buChar char="●"/>
            </a:pPr>
            <a:r>
              <a:rPr lang="en-US" dirty="0"/>
              <a:t>Modeling student led discussions is the best way to facilitate one.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67493"/>
            <a:ext cx="8229600" cy="1399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84632" marR="0" lvl="0" indent="-2031" algn="ctr" rtl="0">
              <a:spcBef>
                <a:spcPts val="0"/>
              </a:spcBef>
              <a:buClr>
                <a:srgbClr val="FE91BF"/>
              </a:buClr>
              <a:buSzPct val="25000"/>
              <a:buFont typeface="Questrial"/>
              <a:buNone/>
            </a:pPr>
            <a:r>
              <a:rPr lang="en-US" sz="4200" b="0" i="0" u="none" strike="noStrike" cap="none" baseline="0">
                <a:solidFill>
                  <a:srgbClr val="FE91BF"/>
                </a:solidFill>
                <a:latin typeface="Questrial"/>
                <a:ea typeface="Questrial"/>
                <a:cs typeface="Questrial"/>
                <a:sym typeface="Questrial"/>
              </a:rPr>
              <a:t>Quick Write	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dirty="0"/>
              <a:t>W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hat do you think is a math discussion?  </a:t>
            </a:r>
            <a:r>
              <a:rPr lang="en-US" dirty="0"/>
              <a:t>(Brainstorm) </a:t>
            </a:r>
          </a:p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dirty="0"/>
              <a:t>Discuss with your partner h</a:t>
            </a:r>
            <a:r>
              <a:rPr lang="en-US" sz="3000" b="0" i="0" u="none" strike="noStrike" cap="none" baseline="0" dirty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ow you use math discussions in your class</a:t>
            </a: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?</a:t>
            </a:r>
          </a:p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sz="3000" b="0" i="0" u="none" strike="noStrike" cap="none" baseline="0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Everyone</a:t>
            </a:r>
            <a:r>
              <a:rPr lang="en-US" sz="3000" b="0" i="0" u="none" strike="noStrike" cap="none" dirty="0" smtClean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conducts a math discussion differently.  </a:t>
            </a:r>
          </a:p>
          <a:p>
            <a:pPr marL="448056" marR="0" lvl="0" indent="-384556" algn="l" rtl="0">
              <a:spcBef>
                <a:spcPts val="600"/>
              </a:spcBef>
              <a:buClrTx/>
              <a:buSzPct val="80555"/>
              <a:buFont typeface="Arial"/>
              <a:buChar char="•"/>
            </a:pPr>
            <a:r>
              <a:rPr lang="en-US" baseline="0" dirty="0" smtClean="0"/>
              <a:t>Let’s try it out a problem…</a:t>
            </a:r>
          </a:p>
          <a:p>
            <a:pPr marL="63500" marR="0" lvl="0" indent="0" algn="l" rtl="0">
              <a:spcBef>
                <a:spcPts val="600"/>
              </a:spcBef>
              <a:buClrTx/>
              <a:buSzPct val="80555"/>
              <a:buNone/>
            </a:pPr>
            <a:endParaRPr lang="en-US" sz="30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lang="en-US" sz="3000" b="0" i="0" u="none" strike="noStrike" cap="none" baseline="0" dirty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v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245</TotalTime>
  <Words>1203</Words>
  <Application>Microsoft Office PowerPoint</Application>
  <PresentationFormat>On-screen Show (4:3)</PresentationFormat>
  <Paragraphs>123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Verve</vt:lpstr>
      <vt:lpstr>Welcome to Developing Student Led Mathematical Discussions</vt:lpstr>
      <vt:lpstr>Introductions</vt:lpstr>
      <vt:lpstr>What is Common Core State Standards Mathematics (CCSS-M)?</vt:lpstr>
      <vt:lpstr>Our Thoughts on Common Core</vt:lpstr>
      <vt:lpstr>Our Story</vt:lpstr>
      <vt:lpstr>Our Story continued...</vt:lpstr>
      <vt:lpstr>Consider the Following...</vt:lpstr>
      <vt:lpstr>What Role Does the Teacher Play in CCSS?</vt:lpstr>
      <vt:lpstr>Quick Write </vt:lpstr>
      <vt:lpstr>The Fruit Stand Problem</vt:lpstr>
      <vt:lpstr>Guidelines for the Discussion of the Fruit Stand</vt:lpstr>
      <vt:lpstr>Discussing the Fruit Stand Problem</vt:lpstr>
      <vt:lpstr>Problem Solving Time</vt:lpstr>
      <vt:lpstr>Questions/Extensions</vt:lpstr>
      <vt:lpstr>Challenge Questions</vt:lpstr>
      <vt:lpstr>Exit Card</vt:lpstr>
      <vt:lpstr>Reflection on activity</vt:lpstr>
      <vt:lpstr>Look at Talk Moves</vt:lpstr>
      <vt:lpstr>Debrief Video</vt:lpstr>
      <vt:lpstr>The Art of Questioning ...courtesy of Algebraic Concepts for Elementary Students (ACES)</vt:lpstr>
      <vt:lpstr>Brief Video Demonstrating Questioning Strategies</vt:lpstr>
      <vt:lpstr>Assessments</vt:lpstr>
      <vt:lpstr>Identify which Standards for Mathematical Practice (SMP) were addressed today.</vt:lpstr>
      <vt:lpstr>Conclusion</vt:lpstr>
      <vt:lpstr>Closing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Developing Student Led Mathematical Discussions</dc:title>
  <dc:creator>Todd</dc:creator>
  <cp:lastModifiedBy>Todd</cp:lastModifiedBy>
  <cp:revision>35</cp:revision>
  <dcterms:modified xsi:type="dcterms:W3CDTF">2013-11-01T03:10:38Z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