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20" r:id="rId2"/>
    <p:sldId id="321" r:id="rId3"/>
    <p:sldId id="326" r:id="rId4"/>
    <p:sldId id="310" r:id="rId5"/>
    <p:sldId id="344" r:id="rId6"/>
    <p:sldId id="345" r:id="rId7"/>
    <p:sldId id="358" r:id="rId8"/>
    <p:sldId id="362" r:id="rId9"/>
    <p:sldId id="361" r:id="rId10"/>
    <p:sldId id="359" r:id="rId11"/>
    <p:sldId id="364" r:id="rId12"/>
    <p:sldId id="371" r:id="rId13"/>
    <p:sldId id="346" r:id="rId14"/>
    <p:sldId id="365" r:id="rId15"/>
    <p:sldId id="368" r:id="rId16"/>
    <p:sldId id="366" r:id="rId17"/>
    <p:sldId id="367" r:id="rId18"/>
    <p:sldId id="372" r:id="rId19"/>
    <p:sldId id="3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6113" autoAdjust="0"/>
    <p:restoredTop sz="84642" autoAdjust="0"/>
  </p:normalViewPr>
  <p:slideViewPr>
    <p:cSldViewPr>
      <p:cViewPr>
        <p:scale>
          <a:sx n="125" d="100"/>
          <a:sy n="125" d="100"/>
        </p:scale>
        <p:origin x="-184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89AD-284A-9D4A-A6A4-8C0EF0C765F9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C035-CEBC-E042-B29B-36C8E9BBD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EAA1-B54C-4DA5-B890-23CF0C140CBF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55A1-6ABE-4473-AD1F-2CFF16533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9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2" y="4344025"/>
            <a:ext cx="5485157" cy="4114488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MDTP written response materials help improve students’ ability to think and communicate effectively about mathematics.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explore a written response item in depth to learn how it can diagnose and support student misunderstandings and errors.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ubrics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attempt to describe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possible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response, but rather indicate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amount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information and quality of response required to receive at least that score.</a:t>
            </a:r>
            <a:r>
              <a:rPr lang="en-US" dirty="0" smtClean="0"/>
              <a:t>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Refer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AR12COMP Student Work handout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Use the </a:t>
            </a:r>
            <a:r>
              <a:rPr lang="en-US" b="1" dirty="0" smtClean="0"/>
              <a:t>Specific Rubric </a:t>
            </a:r>
            <a:r>
              <a:rPr lang="en-US" dirty="0" smtClean="0"/>
              <a:t>to score this student’s work. Refer to the two rubric notes.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Do you agree with this teacher’s score? Why?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scoring student work using specific and general rubrics with a colleague. Or allow students to score their own work using the specific rubric and give them an opportunity to rewrite some of their responses.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 student work. Keep exemplars. Record results to show growth.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71D1-8B00-6642-8379-2F395EB43C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Some written response items address to a lesser extent the Modeling and Using Tools standards</a:t>
            </a:r>
            <a:r>
              <a:rPr lang="en-US" baseline="0" dirty="0" smtClean="0"/>
              <a:t> (SMP 4 and 5) and the Seeing Structure and Generalizing standards (SMP 7 and 8).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 smtClean="0"/>
              <a:t>Refer</a:t>
            </a:r>
            <a:r>
              <a:rPr lang="en-US" dirty="0" smtClean="0"/>
              <a:t> to AR12COMP</a:t>
            </a:r>
            <a:r>
              <a:rPr lang="en-US" baseline="0" dirty="0" smtClean="0"/>
              <a:t> Essence Statement. Students are required to know when and how to convert among fraction, decimal, and percent representations. The problem also requires comparing rational numbers in the same representation.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9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Refer</a:t>
            </a:r>
            <a:r>
              <a:rPr lang="en-US" dirty="0" smtClean="0"/>
              <a:t> to AR12COMP</a:t>
            </a:r>
            <a:r>
              <a:rPr lang="en-US" baseline="0" dirty="0" smtClean="0"/>
              <a:t> Master Copy of problem instructions. Students were asked to clearly show how they solved each part, labeling any figures they drew.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baseline="0" dirty="0" smtClean="0"/>
              <a:t>Refer</a:t>
            </a:r>
            <a:r>
              <a:rPr lang="en-US" baseline="0" dirty="0" smtClean="0"/>
              <a:t> to example of student work for AR12COMP. This student was evaluated as a ‘2’ using the Specific Rubric primarily because of her inattention to precision in responding to “Show or explain how you know” for each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6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Refer</a:t>
            </a:r>
            <a:r>
              <a:rPr lang="en-US" baseline="0" dirty="0" smtClean="0"/>
              <a:t> to AR12COMP problem. In part C, a student might have (successfully) argued that 1.8 is greater than 1/8 because it is greater than 1 and 1 is greater than 1/8. This is an example of making sense of quantities without solely relying on an algorithm to solve the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4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Refer</a:t>
            </a:r>
            <a:r>
              <a:rPr lang="en-US" dirty="0" smtClean="0"/>
              <a:t> to AR12COMP Essence Statement. To answer Part</a:t>
            </a:r>
            <a:r>
              <a:rPr lang="en-US" baseline="0" dirty="0" smtClean="0"/>
              <a:t> D students could have used their results from Parts A, B, and C.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baseline="0" dirty="0" smtClean="0"/>
              <a:t>Refer</a:t>
            </a:r>
            <a:r>
              <a:rPr lang="en-US" baseline="0" dirty="0" smtClean="0"/>
              <a:t> to AR12COMP Master Copy of problem. </a:t>
            </a:r>
            <a:r>
              <a:rPr lang="en-US" dirty="0" smtClean="0"/>
              <a:t> Students</a:t>
            </a:r>
            <a:r>
              <a:rPr lang="en-US" baseline="0" dirty="0" smtClean="0"/>
              <a:t> are asked to “clearly show how you solved each part” at the top of the page, and are asked to “Show or explain how you know” for each part.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86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2" y="4344025"/>
            <a:ext cx="5485157" cy="4114488"/>
          </a:xfrm>
          <a:prstGeom prst="rect">
            <a:avLst/>
          </a:prstGeom>
        </p:spPr>
        <p:txBody>
          <a:bodyPr lIns="89724" tIns="44862" rIns="89724" bIns="44862">
            <a:normAutofit/>
          </a:bodyPr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REFER </a:t>
            </a:r>
            <a:r>
              <a:rPr lang="en-US" b="0" dirty="0" smtClean="0"/>
              <a:t>to AR12COMP</a:t>
            </a:r>
            <a:r>
              <a:rPr lang="en-US" b="0" baseline="0" dirty="0" smtClean="0"/>
              <a:t> handout.</a:t>
            </a:r>
            <a:endParaRPr lang="en-US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Print</a:t>
            </a:r>
            <a:r>
              <a:rPr lang="en-US" b="1" baseline="0" dirty="0" smtClean="0"/>
              <a:t>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c</a:t>
            </a:r>
            <a:r>
              <a:rPr lang="en-US" b="1" dirty="0" smtClean="0"/>
              <a:t>opy </a:t>
            </a:r>
            <a:r>
              <a:rPr lang="en-US" dirty="0" smtClean="0"/>
              <a:t>master and </a:t>
            </a:r>
            <a:r>
              <a:rPr lang="en-US" b="1" dirty="0" smtClean="0"/>
              <a:t>distribute </a:t>
            </a:r>
            <a:r>
              <a:rPr lang="en-US" dirty="0" smtClean="0"/>
              <a:t>to students</a:t>
            </a:r>
            <a:r>
              <a:rPr lang="en-US" baseline="0" dirty="0" smtClean="0"/>
              <a:t> for work in class.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Essence Statement describes the </a:t>
            </a:r>
            <a:r>
              <a:rPr lang="en-US" b="1" baseline="0" dirty="0" smtClean="0"/>
              <a:t>purpose of the problem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the nature of its solutions</a:t>
            </a:r>
            <a:r>
              <a:rPr lang="en-US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The general rubric provides minimal expectations. Intent is to </a:t>
            </a:r>
            <a:r>
              <a:rPr lang="en-US" b="1" baseline="0" dirty="0" smtClean="0"/>
              <a:t>use specific and general rubrics together.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 four-point specific scoring rubric emphasizes </a:t>
            </a:r>
            <a:r>
              <a:rPr lang="en-US" b="1" baseline="0" dirty="0" smtClean="0"/>
              <a:t>communication </a:t>
            </a:r>
            <a:r>
              <a:rPr lang="en-US" baseline="0" dirty="0" smtClean="0"/>
              <a:t>of the </a:t>
            </a:r>
            <a:r>
              <a:rPr lang="en-US" b="1" baseline="0" dirty="0" smtClean="0"/>
              <a:t>solution </a:t>
            </a:r>
            <a:r>
              <a:rPr lang="en-US" baseline="0" dirty="0" smtClean="0"/>
              <a:t>and not solely obtaining the correct answer. 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Refer </a:t>
            </a:r>
            <a:r>
              <a:rPr lang="en-US" b="0" dirty="0" smtClean="0"/>
              <a:t>to</a:t>
            </a:r>
            <a:r>
              <a:rPr lang="en-US" b="0" baseline="0" dirty="0" smtClean="0"/>
              <a:t> Master Copy of Problem (AR12COMP handout)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Work</a:t>
            </a:r>
            <a:r>
              <a:rPr lang="en-US" dirty="0" smtClean="0"/>
              <a:t> problem.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Read</a:t>
            </a:r>
            <a:r>
              <a:rPr lang="en-US" dirty="0" smtClean="0"/>
              <a:t> Essence Statement to understand topic area.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Think</a:t>
            </a:r>
            <a:r>
              <a:rPr lang="en-US" dirty="0" smtClean="0"/>
              <a:t> about </a:t>
            </a:r>
            <a:r>
              <a:rPr lang="en-US" dirty="0" smtClean="0"/>
              <a:t>other </a:t>
            </a:r>
            <a:r>
              <a:rPr lang="en-US" baseline="0" dirty="0" smtClean="0"/>
              <a:t>solutions.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baseline="0" dirty="0" smtClean="0"/>
              <a:t>Anticipate </a:t>
            </a:r>
            <a:r>
              <a:rPr lang="en-US" b="0" baseline="0" dirty="0" smtClean="0"/>
              <a:t>student </a:t>
            </a:r>
            <a:r>
              <a:rPr lang="en-US" b="0" baseline="0" dirty="0" smtClean="0"/>
              <a:t>errors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group work, justification, and use of diagrams.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guidance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top of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Copy of Problem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enough time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students to think about the item and to carefully answer each part. One class period should be more than sufficient. Outside work is not recommended – not suitable for homework.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Essence Statement</a:t>
            </a:r>
            <a:r>
              <a:rPr lang="en-US" baseline="0" dirty="0" smtClean="0"/>
              <a:t> describes the purpose of the problem and the nature of the solutions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Essence Statement also indicates the topic area though not a specific standard, since written response items are usually richer problems that address multiple content standards and multiple Standards for Mathematical Practice.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At</a:t>
            </a:r>
            <a:r>
              <a:rPr lang="en-US" baseline="0" dirty="0" smtClean="0"/>
              <a:t> the bottom of the Essence Statement are extension activities.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Extensions are </a:t>
            </a:r>
            <a:r>
              <a:rPr lang="en-US" b="1" dirty="0" smtClean="0"/>
              <a:t>suggestions</a:t>
            </a:r>
            <a:r>
              <a:rPr lang="en-US" dirty="0" smtClean="0"/>
              <a:t> </a:t>
            </a:r>
            <a:r>
              <a:rPr lang="en-US" b="0" dirty="0" smtClean="0"/>
              <a:t>for further</a:t>
            </a:r>
            <a:r>
              <a:rPr lang="en-US" b="1" dirty="0" smtClean="0"/>
              <a:t> </a:t>
            </a:r>
            <a:r>
              <a:rPr lang="en-US" b="0" dirty="0" smtClean="0"/>
              <a:t>class activities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Students who finish early may work on an extension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4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general rubric provides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expectations.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ntent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use specific and general rubrics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Specific rubric notes provide general guidance that </a:t>
            </a:r>
            <a:r>
              <a:rPr lang="en-US" b="1" dirty="0" smtClean="0"/>
              <a:t>support </a:t>
            </a:r>
            <a:r>
              <a:rPr lang="en-US" baseline="0" dirty="0" smtClean="0"/>
              <a:t>the </a:t>
            </a:r>
            <a:r>
              <a:rPr lang="en-US" baseline="0" dirty="0" smtClean="0"/>
              <a:t>four-point rubrics.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55A1-6ABE-4473-AD1F-2CFF16533C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B8AC91B-86C5-D84F-972E-42A2C29B387C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892-2812-8647-942A-B95F4BE183DE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FC98-438D-2849-9276-66D824B0FA7C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177-4453-A54F-9147-80FC7640DFD9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A38587-3FEB-F74C-AD0A-52AC37949D71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3DF1-9F4D-7A44-9C39-ED787F4A3205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C824-51A3-3C4D-97DF-F986E0929A5D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3C1-9757-7941-BE8E-041608FA2CB1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DF99-BC0E-D946-AB26-5D9C99E5EDA2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802-EA04-044E-9896-5F286798B385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5231-BC64-F748-BB2C-512301532976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1445AD-9A1F-E442-AF50-BCC07F6F9624}" type="datetime1">
              <a:rPr lang="en-US" smtClean="0"/>
              <a:pPr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70B43B-752D-4933-BD98-A596DA88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1rxkW8ucAI&amp;list=PLD7F4C7DE7CB3D2E6&amp;index=5" TargetMode="External"/><Relationship Id="rId4" Type="http://schemas.openxmlformats.org/officeDocument/2006/relationships/hyperlink" Target="http://www.illustrativemathematics.org/standards/practice" TargetMode="External"/><Relationship Id="rId5" Type="http://schemas.openxmlformats.org/officeDocument/2006/relationships/hyperlink" Target="http://math.serpmedia.org/tools_ccss.html" TargetMode="External"/><Relationship Id="rId6" Type="http://schemas.openxmlformats.org/officeDocument/2006/relationships/hyperlink" Target="http://numbertalks1.blogsp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7826" y="1380672"/>
            <a:ext cx="7769951" cy="2100942"/>
          </a:xfrm>
        </p:spPr>
        <p:txBody>
          <a:bodyPr>
            <a:normAutofit/>
          </a:bodyPr>
          <a:lstStyle/>
          <a:p>
            <a:pPr>
              <a:spcAft>
                <a:spcPts val="1714"/>
              </a:spcAft>
            </a:pPr>
            <a:r>
              <a:rPr lang="en-US" sz="3400" dirty="0" smtClean="0"/>
              <a:t>Transitioning to the Common Core: MDTP Written Response Items</a:t>
            </a:r>
            <a:br>
              <a:rPr lang="en-US" sz="3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1116541" y="5210964"/>
            <a:ext cx="7108640" cy="641926"/>
          </a:xfrm>
          <a:prstGeom prst="rect">
            <a:avLst/>
          </a:prstGeom>
          <a:noFill/>
        </p:spPr>
        <p:txBody>
          <a:bodyPr wrap="square" lIns="87078" tIns="43539" rIns="87078" bIns="43539" rtlCol="0">
            <a:spAutoFit/>
          </a:bodyPr>
          <a:lstStyle/>
          <a:p>
            <a:pPr algn="r"/>
            <a:r>
              <a:rPr lang="en-US" dirty="0" smtClean="0"/>
              <a:t>Bruce Arnold, MDTP Director</a:t>
            </a:r>
          </a:p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651" y="3833778"/>
            <a:ext cx="7265853" cy="791426"/>
          </a:xfrm>
          <a:prstGeom prst="rect">
            <a:avLst/>
          </a:prstGeom>
          <a:noFill/>
        </p:spPr>
        <p:txBody>
          <a:bodyPr wrap="square" lIns="87078" tIns="43539" rIns="87078" bIns="43539" rtlCol="0">
            <a:spAutoFit/>
          </a:bodyPr>
          <a:lstStyle/>
          <a:p>
            <a:pPr algn="r"/>
            <a:r>
              <a:rPr lang="en-US" sz="2200" dirty="0" smtClean="0"/>
              <a:t>California Mathematics Council – South Conference</a:t>
            </a:r>
          </a:p>
          <a:p>
            <a:pPr algn="r"/>
            <a:r>
              <a:rPr lang="en-US" sz="2200" dirty="0" smtClean="0"/>
              <a:t>November 2, 2013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5530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Rubric (Scores)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Score</a:t>
            </a:r>
            <a:r>
              <a:rPr lang="en-US" dirty="0" smtClean="0"/>
              <a:t>	</a:t>
            </a:r>
            <a:r>
              <a:rPr lang="en-US" u="sng" dirty="0" smtClean="0"/>
              <a:t>Description</a:t>
            </a:r>
          </a:p>
          <a:p>
            <a:pPr marL="0" indent="0">
              <a:buNone/>
            </a:pPr>
            <a:r>
              <a:rPr lang="en-US" dirty="0" smtClean="0"/>
              <a:t>1	Correctly identifies the larger number in at least two 	of Parts A, B, or C without justification.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	Correctly identifies at least one of Parts A, B, or C 	with complete justification OR correct order in Part 	D without justification.</a:t>
            </a:r>
          </a:p>
          <a:p>
            <a:pPr marL="0" indent="0">
              <a:buNone/>
            </a:pPr>
            <a:r>
              <a:rPr lang="en-US" dirty="0" smtClean="0"/>
              <a:t>3	Complete response to Parts A, B, and C OR a 	complete response to Part D.</a:t>
            </a:r>
          </a:p>
          <a:p>
            <a:pPr marL="0" indent="0">
              <a:buNone/>
            </a:pPr>
            <a:r>
              <a:rPr lang="en-US" dirty="0" smtClean="0"/>
              <a:t>4	Complete responses to all parts.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" y="9144"/>
            <a:ext cx="6607196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682979" y="658573"/>
            <a:ext cx="7520940" cy="5486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CCSS Mathematical Practices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778843" y="2914664"/>
            <a:ext cx="4215871" cy="12922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Arial Narrow" charset="0"/>
                <a:cs typeface="Arial Narrow" charset="0"/>
              </a:rPr>
              <a:t>OVERARCHING HABITS OF MIND</a:t>
            </a:r>
          </a:p>
          <a:p>
            <a:pPr>
              <a:defRPr/>
            </a:pPr>
            <a:r>
              <a:rPr lang="en-US" dirty="0" smtClean="0">
                <a:latin typeface="Arial Narrow" charset="0"/>
                <a:cs typeface="Arial Narrow" charset="0"/>
              </a:rPr>
              <a:t>1. Make sense of problems and persevere in solving them</a:t>
            </a:r>
          </a:p>
          <a:p>
            <a:pPr>
              <a:defRPr/>
            </a:pPr>
            <a:r>
              <a:rPr lang="en-US" dirty="0" smtClean="0">
                <a:latin typeface="Arial Narrow" charset="0"/>
                <a:cs typeface="Arial Narrow" charset="0"/>
              </a:rPr>
              <a:t>6. Attend to precision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5531" y="1469204"/>
            <a:ext cx="5503136" cy="12926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REASONING AND EXPLAINING</a:t>
            </a:r>
          </a:p>
          <a:p>
            <a:pPr>
              <a:defRPr/>
            </a:pPr>
            <a:r>
              <a:rPr lang="en-US" dirty="0" smtClean="0"/>
              <a:t>2. Reason abstractly and quantitatively</a:t>
            </a:r>
          </a:p>
          <a:p>
            <a:pPr>
              <a:defRPr/>
            </a:pPr>
            <a:r>
              <a:rPr lang="en-US" dirty="0" smtClean="0"/>
              <a:t>3. Construct viable arguments and critique the reasoning of others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5533" y="3203527"/>
            <a:ext cx="550313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MODELING AND USING TOOLS</a:t>
            </a:r>
          </a:p>
          <a:p>
            <a:pPr>
              <a:defRPr/>
            </a:pPr>
            <a:r>
              <a:rPr lang="en-US" dirty="0" smtClean="0"/>
              <a:t>4. Model with mathematics</a:t>
            </a:r>
          </a:p>
          <a:p>
            <a:pPr>
              <a:defRPr/>
            </a:pPr>
            <a:r>
              <a:rPr lang="en-US" dirty="0" smtClean="0"/>
              <a:t>5. Use appropriate tools strategically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5531" y="4655342"/>
            <a:ext cx="5503134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SEEING STRUCTURE AND GENERALIZING</a:t>
            </a:r>
          </a:p>
          <a:p>
            <a:pPr>
              <a:defRPr/>
            </a:pPr>
            <a:r>
              <a:rPr lang="en-US" dirty="0" smtClean="0"/>
              <a:t>7. Look for and make use of structure</a:t>
            </a:r>
          </a:p>
          <a:p>
            <a:pPr>
              <a:defRPr/>
            </a:pPr>
            <a:r>
              <a:rPr lang="en-US" dirty="0" smtClean="0"/>
              <a:t>8. Look for and express regularity in repeated reasoning</a:t>
            </a:r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FDF9AC-4B0D-B040-9CB1-8CEE8357749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7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Written Response Items and Standards for Mathematical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Written Response Items mostly address</a:t>
            </a:r>
            <a:endParaRPr lang="en-US" dirty="0" smtClean="0"/>
          </a:p>
          <a:p>
            <a:pPr lvl="1"/>
            <a:r>
              <a:rPr lang="en-US" dirty="0" smtClean="0"/>
              <a:t>SMP </a:t>
            </a:r>
            <a:r>
              <a:rPr lang="en-US" dirty="0" smtClean="0"/>
              <a:t>1 and 6 (Overarching Habits of Mind) </a:t>
            </a:r>
          </a:p>
          <a:p>
            <a:pPr lvl="2"/>
            <a:r>
              <a:rPr lang="en-US" dirty="0" smtClean="0"/>
              <a:t>Make </a:t>
            </a:r>
            <a:r>
              <a:rPr lang="en-US" dirty="0" smtClean="0"/>
              <a:t>sense of problems and persevere in solving </a:t>
            </a:r>
            <a:r>
              <a:rPr lang="en-US" dirty="0" smtClean="0"/>
              <a:t>them</a:t>
            </a:r>
          </a:p>
          <a:p>
            <a:pPr lvl="2"/>
            <a:r>
              <a:rPr lang="en-US" dirty="0" smtClean="0"/>
              <a:t>Attend to precision</a:t>
            </a:r>
            <a:endParaRPr lang="en-US" dirty="0" smtClean="0"/>
          </a:p>
          <a:p>
            <a:pPr lvl="1"/>
            <a:r>
              <a:rPr lang="en-US" dirty="0" smtClean="0"/>
              <a:t>SMP </a:t>
            </a:r>
            <a:r>
              <a:rPr lang="en-US" dirty="0" smtClean="0"/>
              <a:t>2 and 3 (Reasoning and Explaining)</a:t>
            </a:r>
          </a:p>
          <a:p>
            <a:pPr lvl="2"/>
            <a:r>
              <a:rPr lang="en-US" dirty="0" smtClean="0"/>
              <a:t>Reason </a:t>
            </a:r>
            <a:r>
              <a:rPr lang="en-US" dirty="0" smtClean="0"/>
              <a:t>abstractly and quantitatively</a:t>
            </a:r>
          </a:p>
          <a:p>
            <a:pPr lvl="2"/>
            <a:r>
              <a:rPr lang="en-US" dirty="0" smtClean="0"/>
              <a:t>Construct </a:t>
            </a:r>
            <a:r>
              <a:rPr lang="en-US" dirty="0" smtClean="0"/>
              <a:t>viable arguments and critique the reasoning of </a:t>
            </a:r>
            <a:r>
              <a:rPr lang="en-US" dirty="0" smtClean="0"/>
              <a:t>others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1: Make sense of problems and persevere in solving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Understand the </a:t>
            </a:r>
            <a:r>
              <a:rPr lang="en-US" b="1" dirty="0"/>
              <a:t>meaning of a problem and </a:t>
            </a:r>
            <a:r>
              <a:rPr lang="en-US" b="1" dirty="0" smtClean="0"/>
              <a:t>look </a:t>
            </a:r>
            <a:r>
              <a:rPr lang="en-US" b="1" dirty="0"/>
              <a:t>for entry points to its solution. </a:t>
            </a:r>
            <a:endParaRPr lang="en-US" b="1" dirty="0" smtClean="0"/>
          </a:p>
          <a:p>
            <a:r>
              <a:rPr lang="en-US" b="1" dirty="0"/>
              <a:t>A</a:t>
            </a:r>
            <a:r>
              <a:rPr lang="en-US" b="1" dirty="0" smtClean="0"/>
              <a:t>nalyze </a:t>
            </a:r>
            <a:r>
              <a:rPr lang="en-US" b="1" dirty="0"/>
              <a:t>givens, constraints, relationships, and goals. </a:t>
            </a:r>
          </a:p>
          <a:p>
            <a:r>
              <a:rPr lang="en-US" dirty="0" smtClean="0"/>
              <a:t>Make </a:t>
            </a:r>
            <a:r>
              <a:rPr lang="en-US" dirty="0"/>
              <a:t>conjectures about the form and meaning of the solution and plan a solution pathway rather than simply jumping into a solution attempt. </a:t>
            </a:r>
          </a:p>
          <a:p>
            <a:r>
              <a:rPr lang="en-US" dirty="0" smtClean="0"/>
              <a:t>Consider </a:t>
            </a:r>
            <a:r>
              <a:rPr lang="en-US" dirty="0"/>
              <a:t>analogous problems, and try special cases and simpler forms of the original problem in order to gain insight into its solution. </a:t>
            </a:r>
          </a:p>
          <a:p>
            <a:r>
              <a:rPr lang="en-US" dirty="0" smtClean="0"/>
              <a:t>Monitor </a:t>
            </a:r>
            <a:r>
              <a:rPr lang="en-US" dirty="0"/>
              <a:t>and evaluate their progress and change course if </a:t>
            </a:r>
            <a:r>
              <a:rPr lang="en-US" dirty="0" smtClean="0"/>
              <a:t>necessary.</a:t>
            </a:r>
          </a:p>
          <a:p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correspondences between equations, verbal descriptions, tables, and graphs </a:t>
            </a:r>
            <a:r>
              <a:rPr lang="en-US" dirty="0" smtClean="0"/>
              <a:t>and </a:t>
            </a:r>
            <a:r>
              <a:rPr lang="en-US" dirty="0"/>
              <a:t>draw diagrams of important features and relationships, graph data, and search for regularity or trends.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their answers to problems using a different method, and </a:t>
            </a:r>
            <a:r>
              <a:rPr lang="en-US" dirty="0" smtClean="0"/>
              <a:t>continually </a:t>
            </a:r>
            <a:r>
              <a:rPr lang="en-US" dirty="0"/>
              <a:t>ask themselves, “Does this make sense?</a:t>
            </a:r>
            <a:r>
              <a:rPr lang="en-US" dirty="0" smtClean="0"/>
              <a:t>” </a:t>
            </a:r>
            <a:endParaRPr lang="en-US" dirty="0"/>
          </a:p>
          <a:p>
            <a:r>
              <a:rPr lang="en-US" dirty="0" smtClean="0"/>
              <a:t>Understand </a:t>
            </a:r>
            <a:r>
              <a:rPr lang="en-US" dirty="0"/>
              <a:t>the approaches of others to solving complex problems and identify correspondences between different approaches. </a:t>
            </a:r>
          </a:p>
        </p:txBody>
      </p:sp>
    </p:spTree>
    <p:extLst>
      <p:ext uri="{BB962C8B-B14F-4D97-AF65-F5344CB8AC3E}">
        <p14:creationId xmlns:p14="http://schemas.microsoft.com/office/powerpoint/2010/main" val="380772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6: Attend to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Communicate precisely to </a:t>
            </a:r>
            <a:r>
              <a:rPr lang="en-US" sz="2400" b="1" dirty="0" smtClean="0"/>
              <a:t>others.</a:t>
            </a:r>
            <a:endParaRPr lang="en-US" sz="2400" b="1" dirty="0" smtClean="0"/>
          </a:p>
          <a:p>
            <a:r>
              <a:rPr lang="en-US" sz="2400" b="1" dirty="0" smtClean="0"/>
              <a:t>Use clear definitions in discussion with others and in their own </a:t>
            </a:r>
            <a:r>
              <a:rPr lang="en-US" sz="2400" b="1" dirty="0" smtClean="0"/>
              <a:t>reasoning.</a:t>
            </a:r>
            <a:endParaRPr lang="en-US" sz="2400" b="1" dirty="0" smtClean="0"/>
          </a:p>
          <a:p>
            <a:r>
              <a:rPr lang="en-US" sz="2400" dirty="0" smtClean="0"/>
              <a:t>State the meaning of the symbols they choose, including using the equal sign consistently and </a:t>
            </a:r>
            <a:r>
              <a:rPr lang="en-US" sz="2400" dirty="0" smtClean="0"/>
              <a:t>appropriately.</a:t>
            </a:r>
            <a:endParaRPr lang="en-US" sz="2400" dirty="0" smtClean="0"/>
          </a:p>
          <a:p>
            <a:r>
              <a:rPr lang="en-US" sz="2400" dirty="0" smtClean="0"/>
              <a:t>Careful about specifying units of measure, and labeling axes to clarify the correspondence with quantities in a </a:t>
            </a:r>
            <a:r>
              <a:rPr lang="en-US" sz="2400" dirty="0" smtClean="0"/>
              <a:t>problem.</a:t>
            </a:r>
            <a:endParaRPr lang="en-US" sz="2400" dirty="0" smtClean="0"/>
          </a:p>
          <a:p>
            <a:r>
              <a:rPr lang="en-US" sz="2400" dirty="0" smtClean="0"/>
              <a:t>Calculate accurately and efficiently, express numerical answers with a degree of precision appropriate for the problem </a:t>
            </a:r>
            <a:r>
              <a:rPr lang="en-US" sz="2400" dirty="0" smtClean="0"/>
              <a:t>context.</a:t>
            </a:r>
            <a:endParaRPr lang="en-US" sz="2400" dirty="0" smtClean="0"/>
          </a:p>
          <a:p>
            <a:r>
              <a:rPr lang="en-US" sz="2400" dirty="0" smtClean="0"/>
              <a:t>Examine claims and make explicit use of </a:t>
            </a:r>
            <a:r>
              <a:rPr lang="en-US" sz="2400" dirty="0" smtClean="0"/>
              <a:t>definitions.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2: Reason abstractly and quantitatively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Make </a:t>
            </a:r>
            <a:r>
              <a:rPr lang="en-US" b="1" dirty="0"/>
              <a:t>sense of quantities and their relationships in problem situations. </a:t>
            </a:r>
            <a:endParaRPr lang="en-US" b="1" dirty="0" smtClean="0"/>
          </a:p>
          <a:p>
            <a:r>
              <a:rPr lang="en-US" dirty="0" smtClean="0"/>
              <a:t>Decontextualize: abstract </a:t>
            </a:r>
            <a:r>
              <a:rPr lang="en-US" dirty="0"/>
              <a:t>a given situation and represent it symbolically and manipulate the representing </a:t>
            </a:r>
            <a:r>
              <a:rPr lang="en-US" dirty="0" smtClean="0"/>
              <a:t>symbols.</a:t>
            </a:r>
            <a:endParaRPr lang="en-US" dirty="0" smtClean="0"/>
          </a:p>
          <a:p>
            <a:r>
              <a:rPr lang="en-US" dirty="0" smtClean="0"/>
              <a:t>Contextualize: pause </a:t>
            </a:r>
            <a:r>
              <a:rPr lang="en-US" dirty="0"/>
              <a:t>as needed during the manipulation process in order to probe into the referents for the symbols involved. </a:t>
            </a:r>
            <a:endParaRPr lang="en-US" dirty="0" smtClean="0"/>
          </a:p>
          <a:p>
            <a:r>
              <a:rPr lang="en-US" b="1" dirty="0" smtClean="0"/>
              <a:t>Create </a:t>
            </a:r>
            <a:r>
              <a:rPr lang="en-US" b="1" dirty="0"/>
              <a:t>a coherent representation of the problem at hand; considering the units involved; attending to the meaning of quantities, not just how to compute them; and </a:t>
            </a:r>
            <a:r>
              <a:rPr lang="en-US" b="1" dirty="0" smtClean="0"/>
              <a:t>know </a:t>
            </a:r>
            <a:r>
              <a:rPr lang="en-US" b="1" dirty="0"/>
              <a:t>and flexibly </a:t>
            </a:r>
            <a:r>
              <a:rPr lang="en-US" b="1" dirty="0" smtClean="0"/>
              <a:t>use </a:t>
            </a:r>
            <a:r>
              <a:rPr lang="en-US" b="1" dirty="0"/>
              <a:t>different properties of operations and objects.</a:t>
            </a:r>
          </a:p>
        </p:txBody>
      </p:sp>
    </p:spTree>
    <p:extLst>
      <p:ext uri="{BB962C8B-B14F-4D97-AF65-F5344CB8AC3E}">
        <p14:creationId xmlns:p14="http://schemas.microsoft.com/office/powerpoint/2010/main" val="80489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Standard 3: Construct viable arguments and critique others’ reasoning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Understand and use stated assumptions, definitions, and previously established results in constructing </a:t>
            </a:r>
            <a:r>
              <a:rPr lang="en-US" b="1" dirty="0" smtClean="0"/>
              <a:t>arguments.</a:t>
            </a:r>
            <a:endParaRPr lang="en-US" b="1" dirty="0" smtClean="0"/>
          </a:p>
          <a:p>
            <a:r>
              <a:rPr lang="en-US" dirty="0" smtClean="0"/>
              <a:t>Make conjectures and build a logical progression of statements to explore the truth of their </a:t>
            </a:r>
            <a:r>
              <a:rPr lang="en-US" dirty="0" smtClean="0"/>
              <a:t>conjectures.</a:t>
            </a:r>
            <a:endParaRPr lang="en-US" dirty="0" smtClean="0"/>
          </a:p>
          <a:p>
            <a:r>
              <a:rPr lang="en-US" dirty="0" smtClean="0"/>
              <a:t>Analyze situations by breaking them into cases, and can recognize and use </a:t>
            </a:r>
            <a:r>
              <a:rPr lang="en-US" dirty="0" smtClean="0"/>
              <a:t>counterexamples.</a:t>
            </a:r>
            <a:endParaRPr lang="en-US" dirty="0" smtClean="0"/>
          </a:p>
          <a:p>
            <a:r>
              <a:rPr lang="en-US" b="1" dirty="0" smtClean="0"/>
              <a:t>Justify their conclusions, communicate them to others, and respond to the arguments of </a:t>
            </a:r>
            <a:r>
              <a:rPr lang="en-US" b="1" dirty="0" smtClean="0"/>
              <a:t>others.</a:t>
            </a:r>
            <a:endParaRPr lang="en-US" b="1" dirty="0" smtClean="0"/>
          </a:p>
          <a:p>
            <a:r>
              <a:rPr lang="en-US" dirty="0" smtClean="0"/>
              <a:t>Reason inductively about data, making plausible arguments that take into account the context from which the data </a:t>
            </a:r>
            <a:r>
              <a:rPr lang="en-US" dirty="0" smtClean="0"/>
              <a:t>arose.</a:t>
            </a:r>
            <a:endParaRPr lang="en-US" dirty="0" smtClean="0"/>
          </a:p>
          <a:p>
            <a:r>
              <a:rPr lang="en-US" dirty="0" smtClean="0"/>
              <a:t>Compare the effectiveness of two plausible arguments, distinguish correct logic or reasoning from that which is flawed, and—if there is a flaw in an argument—explain what it </a:t>
            </a:r>
            <a:r>
              <a:rPr lang="en-US" dirty="0" smtClean="0"/>
              <a:t>is.</a:t>
            </a:r>
            <a:endParaRPr lang="en-US" dirty="0" smtClean="0"/>
          </a:p>
          <a:p>
            <a:r>
              <a:rPr lang="en-US" dirty="0" smtClean="0"/>
              <a:t>Listen or read the arguments of others, decide whether they make sense, and ask useful questions to clarify or improve the </a:t>
            </a:r>
            <a:r>
              <a:rPr lang="en-US" dirty="0" smtClean="0"/>
              <a:t>arguments.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2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Written Response Items to Help Teach Standards for Mathematical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First work problem yourself and read Essence Statement to understand topic area and purpose of problem.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Think about other </a:t>
            </a:r>
            <a:r>
              <a:rPr lang="en-US" dirty="0" smtClean="0"/>
              <a:t>solutions and anticipate student errors.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Make copies of Master Copy of Problem and distribute to students.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sz="2800" dirty="0"/>
              <a:t>Provide guidance about </a:t>
            </a:r>
            <a:r>
              <a:rPr lang="en-US" sz="2800" dirty="0" smtClean="0"/>
              <a:t>showing work</a:t>
            </a:r>
            <a:r>
              <a:rPr lang="en-US" sz="2800" dirty="0"/>
              <a:t>, </a:t>
            </a:r>
            <a:r>
              <a:rPr lang="en-US" sz="2800" dirty="0" smtClean="0"/>
              <a:t>use </a:t>
            </a:r>
            <a:r>
              <a:rPr lang="en-US" sz="2800" dirty="0"/>
              <a:t>of </a:t>
            </a:r>
            <a:r>
              <a:rPr lang="en-US" sz="2800" dirty="0" smtClean="0"/>
              <a:t>diagrams, and justification.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800" dirty="0" smtClean="0"/>
              <a:t>Provide </a:t>
            </a:r>
            <a:r>
              <a:rPr lang="en-US" sz="2800" dirty="0"/>
              <a:t>enough time for students to think about the item and to carefully </a:t>
            </a:r>
            <a:r>
              <a:rPr lang="en-US" sz="2800" dirty="0" smtClean="0"/>
              <a:t>respond to each </a:t>
            </a:r>
            <a:r>
              <a:rPr lang="en-US" sz="2800" dirty="0"/>
              <a:t>part. </a:t>
            </a:r>
            <a:endParaRPr lang="en-US" sz="28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2800" dirty="0"/>
              <a:t>Consider scoring student work using specific and general rubrics with a </a:t>
            </a:r>
            <a:r>
              <a:rPr lang="en-US" sz="2800" dirty="0" smtClean="0"/>
              <a:t>colleague, or </a:t>
            </a:r>
            <a:r>
              <a:rPr lang="en-US" sz="2800" dirty="0"/>
              <a:t>allow students to score their own work using the specific rubric and give them an opportunity to rewrite some of their responses.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800" dirty="0"/>
              <a:t>Collect student </a:t>
            </a:r>
            <a:r>
              <a:rPr lang="en-US" sz="2800" smtClean="0"/>
              <a:t>work, keep exemplars, and </a:t>
            </a:r>
            <a:r>
              <a:rPr lang="en-US" sz="2800" dirty="0" smtClean="0"/>
              <a:t>r</a:t>
            </a:r>
            <a:r>
              <a:rPr lang="en-US" sz="2800" smtClean="0"/>
              <a:t>ecord </a:t>
            </a:r>
            <a:r>
              <a:rPr lang="en-US" sz="2800" dirty="0"/>
              <a:t>results to show growth.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7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Related Resources for Teaching SMP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CCSS Implementation Videos (The Importance of Mathematical Practices):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://www.youtube.com/watch?v=m1rxkW8ucAI&amp;list=PLD7F4C7DE7CB3D2E6&amp;index=</a:t>
            </a:r>
            <a:r>
              <a:rPr lang="en-US" dirty="0" smtClean="0">
                <a:hlinkClick r:id="rId3"/>
              </a:rPr>
              <a:t>5</a:t>
            </a:r>
            <a:endParaRPr lang="en-US" dirty="0" smtClean="0"/>
          </a:p>
          <a:p>
            <a:r>
              <a:rPr lang="en-US" dirty="0" smtClean="0"/>
              <a:t>Illustrative Mathematics “Standards for </a:t>
            </a:r>
            <a:r>
              <a:rPr lang="en-US" dirty="0"/>
              <a:t>Mathematical Practice”: </a:t>
            </a:r>
            <a:r>
              <a:rPr lang="en-US" dirty="0">
                <a:hlinkClick r:id="rId4"/>
              </a:rPr>
              <a:t>http://www.illustrativemathematics.org/standards/</a:t>
            </a:r>
            <a:r>
              <a:rPr lang="en-US" dirty="0" smtClean="0">
                <a:hlinkClick r:id="rId4"/>
              </a:rPr>
              <a:t>practice</a:t>
            </a:r>
            <a:endParaRPr lang="en-US" dirty="0" smtClean="0"/>
          </a:p>
          <a:p>
            <a:r>
              <a:rPr lang="en-US" dirty="0" smtClean="0"/>
              <a:t>SERP “The CCSS and their Potential Impact on </a:t>
            </a:r>
            <a:r>
              <a:rPr lang="en-US" dirty="0"/>
              <a:t>our Teaching”: </a:t>
            </a:r>
            <a:r>
              <a:rPr lang="en-US" dirty="0">
                <a:hlinkClick r:id="rId5"/>
              </a:rPr>
              <a:t>http://math.serpmedia.org/</a:t>
            </a:r>
            <a:r>
              <a:rPr lang="en-US" dirty="0" smtClean="0">
                <a:hlinkClick r:id="rId5"/>
              </a:rPr>
              <a:t>tools_ccss.html</a:t>
            </a:r>
            <a:endParaRPr lang="en-US" dirty="0" smtClean="0"/>
          </a:p>
          <a:p>
            <a:r>
              <a:rPr lang="en-US" dirty="0" smtClean="0"/>
              <a:t>Number Talks in High School: Dilemmas </a:t>
            </a:r>
            <a:r>
              <a:rPr lang="en-US" dirty="0"/>
              <a:t>and Successes: </a:t>
            </a:r>
            <a:r>
              <a:rPr lang="en-US" dirty="0">
                <a:hlinkClick r:id="rId6"/>
              </a:rPr>
              <a:t>http://numbertalks1.blogspot.com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Session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7F7F-3537-4243-93D1-4B67EB2D83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MDTP written response items</a:t>
            </a:r>
          </a:p>
          <a:p>
            <a:r>
              <a:rPr lang="en-US" dirty="0" smtClean="0"/>
              <a:t>Explore written </a:t>
            </a:r>
            <a:r>
              <a:rPr lang="en-US" dirty="0"/>
              <a:t>response items </a:t>
            </a:r>
            <a:endParaRPr lang="en-US" dirty="0" smtClean="0"/>
          </a:p>
          <a:p>
            <a:r>
              <a:rPr lang="en-US" dirty="0" smtClean="0"/>
              <a:t>How written response items support the CCSS </a:t>
            </a:r>
            <a:r>
              <a:rPr lang="en-US" dirty="0" smtClean="0"/>
              <a:t>Standards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Mathematical Practice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29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 Items: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endParaRPr lang="en-US" dirty="0" smtClean="0"/>
          </a:p>
          <a:p>
            <a:pPr lvl="1"/>
            <a:r>
              <a:rPr lang="en-US" dirty="0" smtClean="0"/>
              <a:t>Help </a:t>
            </a:r>
            <a:r>
              <a:rPr lang="en-US" dirty="0" smtClean="0"/>
              <a:t>improve students’ </a:t>
            </a:r>
            <a:r>
              <a:rPr lang="en-US" dirty="0" smtClean="0"/>
              <a:t>abilities </a:t>
            </a:r>
            <a:r>
              <a:rPr lang="en-US" dirty="0" smtClean="0"/>
              <a:t>to think and communicate effectively about mathematics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/>
              <a:t>teachers with a more accurate and detailed view of each student’s conceptual grasp of a topic</a:t>
            </a:r>
          </a:p>
          <a:p>
            <a:pPr lvl="1"/>
            <a:r>
              <a:rPr lang="en-US" dirty="0" smtClean="0"/>
              <a:t>Stimulate </a:t>
            </a:r>
            <a:r>
              <a:rPr lang="en-US" dirty="0" smtClean="0"/>
              <a:t>instructional activities</a:t>
            </a:r>
          </a:p>
          <a:p>
            <a:r>
              <a:rPr lang="en-US" dirty="0" smtClean="0"/>
              <a:t>Secondary </a:t>
            </a:r>
            <a:endParaRPr lang="en-US" dirty="0" smtClean="0"/>
          </a:p>
          <a:p>
            <a:pPr lvl="1"/>
            <a:r>
              <a:rPr lang="en-US" dirty="0" smtClean="0"/>
              <a:t>Help </a:t>
            </a:r>
            <a:r>
              <a:rPr lang="en-US" dirty="0" smtClean="0"/>
              <a:t>evaluate students’ written math work</a:t>
            </a:r>
          </a:p>
          <a:p>
            <a:pPr lvl="1"/>
            <a:r>
              <a:rPr lang="en-US" dirty="0" smtClean="0"/>
              <a:t>Strengthen </a:t>
            </a:r>
            <a:r>
              <a:rPr lang="en-US" dirty="0" smtClean="0"/>
              <a:t>students’ understanding of math</a:t>
            </a:r>
          </a:p>
          <a:p>
            <a:pPr lvl="1"/>
            <a:r>
              <a:rPr lang="en-US" dirty="0" smtClean="0"/>
              <a:t>Promote </a:t>
            </a:r>
            <a:r>
              <a:rPr lang="en-US" dirty="0" smtClean="0"/>
              <a:t>examination of student work by teachers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Response Items: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Master copy of problem</a:t>
            </a:r>
          </a:p>
          <a:p>
            <a:r>
              <a:rPr lang="en-US" dirty="0" smtClean="0"/>
              <a:t>Essence Statement</a:t>
            </a:r>
          </a:p>
          <a:p>
            <a:r>
              <a:rPr lang="en-US" dirty="0" smtClean="0"/>
              <a:t>General scoring rubric</a:t>
            </a:r>
          </a:p>
          <a:p>
            <a:r>
              <a:rPr lang="en-US" dirty="0" smtClean="0"/>
              <a:t>Specific scoring rubric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AR12COMP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Compare the values of     and 8%. State which is greater or that they are equal. Show or explain how you know.</a:t>
            </a:r>
          </a:p>
          <a:p>
            <a:r>
              <a:rPr lang="en-US" dirty="0"/>
              <a:t>Compare the values of </a:t>
            </a:r>
            <a:r>
              <a:rPr lang="en-US" dirty="0" smtClean="0"/>
              <a:t>8% </a:t>
            </a:r>
            <a:r>
              <a:rPr lang="en-US" dirty="0"/>
              <a:t>and </a:t>
            </a:r>
            <a:r>
              <a:rPr lang="en-US" dirty="0" smtClean="0"/>
              <a:t>0.8. </a:t>
            </a:r>
            <a:r>
              <a:rPr lang="en-US" dirty="0"/>
              <a:t>State which is greater or that they are equal. Show or explain how you know.</a:t>
            </a:r>
          </a:p>
          <a:p>
            <a:r>
              <a:rPr lang="en-US" dirty="0"/>
              <a:t>Compare the values of     and </a:t>
            </a:r>
            <a:r>
              <a:rPr lang="en-US" dirty="0" smtClean="0"/>
              <a:t>1.8. </a:t>
            </a:r>
            <a:r>
              <a:rPr lang="en-US" dirty="0"/>
              <a:t>State which is greater or that they are equal. Show or explain how you know.</a:t>
            </a:r>
          </a:p>
          <a:p>
            <a:r>
              <a:rPr lang="en-US" dirty="0" smtClean="0"/>
              <a:t>Write the numbers below in order from least to greatest. </a:t>
            </a:r>
            <a:r>
              <a:rPr lang="en-US" dirty="0"/>
              <a:t>Show or explain how you know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77510"/>
              </p:ext>
            </p:extLst>
          </p:nvPr>
        </p:nvGraphicFramePr>
        <p:xfrm>
          <a:off x="4038600" y="1219200"/>
          <a:ext cx="17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4" imgW="177800" imgH="558800" progId="Equation.3">
                  <p:embed/>
                </p:oleObj>
              </mc:Choice>
              <mc:Fallback>
                <p:oleObj name="Equation" r:id="rId4" imgW="177800" imgH="5588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177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61753"/>
              </p:ext>
            </p:extLst>
          </p:nvPr>
        </p:nvGraphicFramePr>
        <p:xfrm>
          <a:off x="4038600" y="2895600"/>
          <a:ext cx="17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6" imgW="177800" imgH="558800" progId="Equation.3">
                  <p:embed/>
                </p:oleObj>
              </mc:Choice>
              <mc:Fallback>
                <p:oleObj name="Equation" r:id="rId6" imgW="177800" imgH="5588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95600"/>
                        <a:ext cx="177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54064"/>
              </p:ext>
            </p:extLst>
          </p:nvPr>
        </p:nvGraphicFramePr>
        <p:xfrm>
          <a:off x="5321300" y="4184650"/>
          <a:ext cx="2006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7" imgW="2006600" imgH="723900" progId="Equation.3">
                  <p:embed/>
                </p:oleObj>
              </mc:Choice>
              <mc:Fallback>
                <p:oleObj name="Equation" r:id="rId7" imgW="2006600" imgH="7239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184650"/>
                        <a:ext cx="20066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7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may convert each pair of numbers to:</a:t>
            </a:r>
          </a:p>
          <a:p>
            <a:pPr lvl="1"/>
            <a:r>
              <a:rPr lang="en-US" dirty="0" smtClean="0"/>
              <a:t>decimals </a:t>
            </a:r>
            <a:r>
              <a:rPr lang="en-US" dirty="0" smtClean="0"/>
              <a:t>and do place value </a:t>
            </a:r>
            <a:r>
              <a:rPr lang="en-US" dirty="0" smtClean="0"/>
              <a:t>comparisons; or</a:t>
            </a:r>
            <a:endParaRPr lang="en-US" dirty="0" smtClean="0"/>
          </a:p>
          <a:p>
            <a:pPr lvl="1"/>
            <a:r>
              <a:rPr lang="en-US" dirty="0" smtClean="0"/>
              <a:t>fractions </a:t>
            </a:r>
            <a:r>
              <a:rPr lang="en-US" dirty="0" smtClean="0"/>
              <a:t>and compare using common denominators, common numerators, or cross </a:t>
            </a:r>
            <a:r>
              <a:rPr lang="en-US" dirty="0" smtClean="0"/>
              <a:t>multiplication; or</a:t>
            </a:r>
            <a:endParaRPr lang="en-US" dirty="0" smtClean="0"/>
          </a:p>
          <a:p>
            <a:pPr lvl="1"/>
            <a:r>
              <a:rPr lang="en-US" dirty="0" err="1" smtClean="0"/>
              <a:t>percents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compare.</a:t>
            </a:r>
            <a:endParaRPr lang="en-US" dirty="0" smtClean="0"/>
          </a:p>
          <a:p>
            <a:r>
              <a:rPr lang="en-US" dirty="0" smtClean="0"/>
              <a:t>For Part D, students may use results in Parts A, B, or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Locate the numbers from Part D on a number line.</a:t>
            </a:r>
          </a:p>
          <a:p>
            <a:r>
              <a:rPr lang="en-US" dirty="0" smtClean="0"/>
              <a:t>Are there any numbers between    and     ?  If there are, write one.  Are there any others?  Consider </a:t>
            </a:r>
            <a:r>
              <a:rPr lang="en-US" dirty="0"/>
              <a:t>using a number line with your students as part of your discussion.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05564"/>
              </p:ext>
            </p:extLst>
          </p:nvPr>
        </p:nvGraphicFramePr>
        <p:xfrm>
          <a:off x="5257800" y="1600200"/>
          <a:ext cx="19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Equation" r:id="rId4" imgW="190500" imgH="622300" progId="Equation.3">
                  <p:embed/>
                </p:oleObj>
              </mc:Choice>
              <mc:Fallback>
                <p:oleObj name="Equation" r:id="rId4" imgW="190500" imgH="6223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190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18133"/>
              </p:ext>
            </p:extLst>
          </p:nvPr>
        </p:nvGraphicFramePr>
        <p:xfrm>
          <a:off x="6096000" y="1600200"/>
          <a:ext cx="21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" name="Equation" r:id="rId6" imgW="215900" imgH="622300" progId="Equation.3">
                  <p:embed/>
                </p:oleObj>
              </mc:Choice>
              <mc:Fallback>
                <p:oleObj name="Equation" r:id="rId6" imgW="215900" imgH="6223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00200"/>
                        <a:ext cx="21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35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Scoring Rubric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Score	Category	Description</a:t>
            </a:r>
          </a:p>
          <a:p>
            <a:pPr>
              <a:buNone/>
            </a:pPr>
            <a:r>
              <a:rPr lang="en-US" dirty="0" smtClean="0"/>
              <a:t>0		No response	Not attempted or incorrect or off task</a:t>
            </a:r>
          </a:p>
          <a:p>
            <a:pPr>
              <a:buNone/>
            </a:pPr>
            <a:r>
              <a:rPr lang="en-US" dirty="0" smtClean="0"/>
              <a:t>1		Minimal	Incomplete response with major errors</a:t>
            </a:r>
          </a:p>
          <a:p>
            <a:pPr>
              <a:buNone/>
            </a:pPr>
            <a:r>
              <a:rPr lang="en-US" dirty="0" smtClean="0"/>
              <a:t>2		Partial		Reasonable approach but not well</a:t>
            </a:r>
          </a:p>
          <a:p>
            <a:pPr>
              <a:buNone/>
            </a:pPr>
            <a:r>
              <a:rPr lang="en-US" dirty="0" smtClean="0"/>
              <a:t> 				developed</a:t>
            </a:r>
          </a:p>
          <a:p>
            <a:pPr>
              <a:buNone/>
            </a:pPr>
            <a:r>
              <a:rPr lang="en-US" dirty="0" smtClean="0"/>
              <a:t>3		Satisfactory	Generally well developed and 				presented, but contains some 				omissions or errors</a:t>
            </a:r>
          </a:p>
          <a:p>
            <a:pPr>
              <a:buNone/>
            </a:pPr>
            <a:r>
              <a:rPr lang="en-US" dirty="0" smtClean="0"/>
              <a:t>4		Excellent	Complete, correct, and clearly stated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Rubric (Notes)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43B-752D-4933-BD98-A596DA88B0A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complete response </a:t>
            </a:r>
            <a:r>
              <a:rPr lang="en-US" dirty="0"/>
              <a:t>to each of Parts A, B, and C correctly identifies the greater number and includes a complete justification.</a:t>
            </a:r>
          </a:p>
          <a:p>
            <a:r>
              <a:rPr lang="en-US" dirty="0"/>
              <a:t>A </a:t>
            </a:r>
            <a:r>
              <a:rPr lang="en-US" i="1" dirty="0"/>
              <a:t>complete justification </a:t>
            </a:r>
            <a:r>
              <a:rPr lang="en-US" dirty="0"/>
              <a:t>explains why one number is larger than the other. This explanation can be based on changing the representations of one or both numbers to a common representation - decimal, percent, or fraction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68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3350</TotalTime>
  <Words>1967</Words>
  <Application>Microsoft Macintosh PowerPoint</Application>
  <PresentationFormat>On-screen Show (4:3)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Origin</vt:lpstr>
      <vt:lpstr>Equation</vt:lpstr>
      <vt:lpstr>Transitioning to the Common Core: MDTP Written Response Items  </vt:lpstr>
      <vt:lpstr>Session Highlights</vt:lpstr>
      <vt:lpstr>Written Response Items: Objectives</vt:lpstr>
      <vt:lpstr>Written Response Items: Components</vt:lpstr>
      <vt:lpstr>AR12COMP</vt:lpstr>
      <vt:lpstr>Essence Statement</vt:lpstr>
      <vt:lpstr>Extension Activities</vt:lpstr>
      <vt:lpstr>General Scoring Rubric</vt:lpstr>
      <vt:lpstr>Specific Rubric (Notes)</vt:lpstr>
      <vt:lpstr>Specific Rubric (Scores)</vt:lpstr>
      <vt:lpstr>PowerPoint Presentation</vt:lpstr>
      <vt:lpstr>CCSS Mathematical Practices</vt:lpstr>
      <vt:lpstr>Written Response Items and Standards for Mathematical Practice</vt:lpstr>
      <vt:lpstr>Standard 1: Make sense of problems and persevere in solving them</vt:lpstr>
      <vt:lpstr>Standard 6: Attend to precision</vt:lpstr>
      <vt:lpstr>Standard 2: Reason abstractly and quantitatively </vt:lpstr>
      <vt:lpstr>Standard 3: Construct viable arguments and critique others’ reasoning </vt:lpstr>
      <vt:lpstr>Using Written Response Items to Help Teach Standards for Mathematical Practice</vt:lpstr>
      <vt:lpstr>Related Resources for Teaching SMP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Student Work: MDTP Written Response Items</dc:title>
  <dc:creator>Bruce Arnold</dc:creator>
  <cp:lastModifiedBy>Bruce Arnold</cp:lastModifiedBy>
  <cp:revision>300</cp:revision>
  <cp:lastPrinted>2013-10-30T17:09:01Z</cp:lastPrinted>
  <dcterms:created xsi:type="dcterms:W3CDTF">2013-03-12T17:13:18Z</dcterms:created>
  <dcterms:modified xsi:type="dcterms:W3CDTF">2013-10-30T18:25:53Z</dcterms:modified>
</cp:coreProperties>
</file>