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58" r:id="rId5"/>
    <p:sldId id="259" r:id="rId6"/>
    <p:sldId id="260" r:id="rId7"/>
    <p:sldId id="264" r:id="rId8"/>
    <p:sldId id="261" r:id="rId9"/>
    <p:sldId id="262" r:id="rId10"/>
    <p:sldId id="263" r:id="rId11"/>
    <p:sldId id="265" r:id="rId12"/>
    <p:sldId id="266" r:id="rId13"/>
    <p:sldId id="267" r:id="rId14"/>
    <p:sldId id="269" r:id="rId15"/>
    <p:sldId id="270" r:id="rId16"/>
    <p:sldId id="287" r:id="rId17"/>
    <p:sldId id="268" r:id="rId18"/>
    <p:sldId id="271" r:id="rId19"/>
    <p:sldId id="272" r:id="rId20"/>
    <p:sldId id="273" r:id="rId21"/>
    <p:sldId id="288" r:id="rId22"/>
    <p:sldId id="274" r:id="rId23"/>
    <p:sldId id="276" r:id="rId24"/>
    <p:sldId id="277" r:id="rId25"/>
    <p:sldId id="278" r:id="rId26"/>
    <p:sldId id="279" r:id="rId27"/>
    <p:sldId id="280" r:id="rId28"/>
    <p:sldId id="281" r:id="rId29"/>
    <p:sldId id="284" r:id="rId30"/>
    <p:sldId id="285" r:id="rId31"/>
    <p:sldId id="28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Sheet1!$A$2</c:f>
              <c:strCache>
                <c:ptCount val="1"/>
                <c:pt idx="0">
                  <c:v>Taco</c:v>
                </c:pt>
              </c:strCache>
            </c:strRef>
          </c:tx>
          <c:invertIfNegative val="0"/>
          <c:cat>
            <c:strRef>
              <c:f>Sheet1!$B$1:$C$1</c:f>
              <c:strCache>
                <c:ptCount val="2"/>
                <c:pt idx="0">
                  <c:v>Win</c:v>
                </c:pt>
                <c:pt idx="1">
                  <c:v>Loss</c:v>
                </c:pt>
              </c:strCache>
            </c:strRef>
          </c:cat>
          <c:val>
            <c:numRef>
              <c:f>Sheet1!$B$2:$C$2</c:f>
              <c:numCache>
                <c:formatCode>General</c:formatCode>
                <c:ptCount val="2"/>
                <c:pt idx="0">
                  <c:v>0.63414634146341464</c:v>
                </c:pt>
                <c:pt idx="1">
                  <c:v>0.1</c:v>
                </c:pt>
              </c:numCache>
            </c:numRef>
          </c:val>
        </c:ser>
        <c:ser>
          <c:idx val="1"/>
          <c:order val="1"/>
          <c:tx>
            <c:strRef>
              <c:f>Sheet1!$A$3</c:f>
              <c:strCache>
                <c:ptCount val="1"/>
                <c:pt idx="0">
                  <c:v>No Taco</c:v>
                </c:pt>
              </c:strCache>
            </c:strRef>
          </c:tx>
          <c:invertIfNegative val="0"/>
          <c:cat>
            <c:strRef>
              <c:f>Sheet1!$B$1:$C$1</c:f>
              <c:strCache>
                <c:ptCount val="2"/>
                <c:pt idx="0">
                  <c:v>Win</c:v>
                </c:pt>
                <c:pt idx="1">
                  <c:v>Loss</c:v>
                </c:pt>
              </c:strCache>
            </c:strRef>
          </c:cat>
          <c:val>
            <c:numRef>
              <c:f>Sheet1!$B$3:$C$3</c:f>
              <c:numCache>
                <c:formatCode>General</c:formatCode>
                <c:ptCount val="2"/>
                <c:pt idx="0">
                  <c:v>0.36585365853658536</c:v>
                </c:pt>
                <c:pt idx="1">
                  <c:v>0.9</c:v>
                </c:pt>
              </c:numCache>
            </c:numRef>
          </c:val>
        </c:ser>
        <c:dLbls>
          <c:showLegendKey val="0"/>
          <c:showVal val="0"/>
          <c:showCatName val="0"/>
          <c:showSerName val="0"/>
          <c:showPercent val="0"/>
          <c:showBubbleSize val="0"/>
        </c:dLbls>
        <c:gapWidth val="150"/>
        <c:overlap val="100"/>
        <c:axId val="65952384"/>
        <c:axId val="65956480"/>
      </c:barChart>
      <c:catAx>
        <c:axId val="65952384"/>
        <c:scaling>
          <c:orientation val="minMax"/>
        </c:scaling>
        <c:delete val="0"/>
        <c:axPos val="b"/>
        <c:majorTickMark val="out"/>
        <c:minorTickMark val="none"/>
        <c:tickLblPos val="nextTo"/>
        <c:crossAx val="65956480"/>
        <c:crosses val="autoZero"/>
        <c:auto val="1"/>
        <c:lblAlgn val="ctr"/>
        <c:lblOffset val="100"/>
        <c:noMultiLvlLbl val="0"/>
      </c:catAx>
      <c:valAx>
        <c:axId val="65956480"/>
        <c:scaling>
          <c:orientation val="minMax"/>
        </c:scaling>
        <c:delete val="0"/>
        <c:axPos val="l"/>
        <c:majorGridlines/>
        <c:numFmt formatCode="0%" sourceLinked="1"/>
        <c:majorTickMark val="out"/>
        <c:minorTickMark val="none"/>
        <c:tickLblPos val="nextTo"/>
        <c:crossAx val="659523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Sheet1!$E$2</c:f>
              <c:strCache>
                <c:ptCount val="1"/>
                <c:pt idx="0">
                  <c:v>Taco</c:v>
                </c:pt>
              </c:strCache>
            </c:strRef>
          </c:tx>
          <c:invertIfNegative val="0"/>
          <c:cat>
            <c:strRef>
              <c:f>Sheet1!$F$1:$G$1</c:f>
              <c:strCache>
                <c:ptCount val="2"/>
                <c:pt idx="0">
                  <c:v>Win</c:v>
                </c:pt>
                <c:pt idx="1">
                  <c:v>Loss</c:v>
                </c:pt>
              </c:strCache>
            </c:strRef>
          </c:cat>
          <c:val>
            <c:numRef>
              <c:f>Sheet1!$F$2:$G$2</c:f>
              <c:numCache>
                <c:formatCode>General</c:formatCode>
                <c:ptCount val="2"/>
                <c:pt idx="0">
                  <c:v>0.37037037037037035</c:v>
                </c:pt>
                <c:pt idx="1">
                  <c:v>0.37037037037037035</c:v>
                </c:pt>
              </c:numCache>
            </c:numRef>
          </c:val>
        </c:ser>
        <c:ser>
          <c:idx val="1"/>
          <c:order val="1"/>
          <c:tx>
            <c:strRef>
              <c:f>Sheet1!$E$3</c:f>
              <c:strCache>
                <c:ptCount val="1"/>
                <c:pt idx="0">
                  <c:v>No Taco</c:v>
                </c:pt>
              </c:strCache>
            </c:strRef>
          </c:tx>
          <c:invertIfNegative val="0"/>
          <c:cat>
            <c:strRef>
              <c:f>Sheet1!$F$1:$G$1</c:f>
              <c:strCache>
                <c:ptCount val="2"/>
                <c:pt idx="0">
                  <c:v>Win</c:v>
                </c:pt>
                <c:pt idx="1">
                  <c:v>Loss</c:v>
                </c:pt>
              </c:strCache>
            </c:strRef>
          </c:cat>
          <c:val>
            <c:numRef>
              <c:f>Sheet1!$F$3:$G$3</c:f>
              <c:numCache>
                <c:formatCode>General</c:formatCode>
                <c:ptCount val="2"/>
                <c:pt idx="0">
                  <c:v>0.62962962962962965</c:v>
                </c:pt>
                <c:pt idx="1">
                  <c:v>0.62962962962962965</c:v>
                </c:pt>
              </c:numCache>
            </c:numRef>
          </c:val>
        </c:ser>
        <c:dLbls>
          <c:showLegendKey val="0"/>
          <c:showVal val="0"/>
          <c:showCatName val="0"/>
          <c:showSerName val="0"/>
          <c:showPercent val="0"/>
          <c:showBubbleSize val="0"/>
        </c:dLbls>
        <c:gapWidth val="150"/>
        <c:overlap val="100"/>
        <c:axId val="39676928"/>
        <c:axId val="39682816"/>
      </c:barChart>
      <c:catAx>
        <c:axId val="39676928"/>
        <c:scaling>
          <c:orientation val="minMax"/>
        </c:scaling>
        <c:delete val="0"/>
        <c:axPos val="b"/>
        <c:majorTickMark val="out"/>
        <c:minorTickMark val="none"/>
        <c:tickLblPos val="nextTo"/>
        <c:crossAx val="39682816"/>
        <c:crosses val="autoZero"/>
        <c:auto val="1"/>
        <c:lblAlgn val="ctr"/>
        <c:lblOffset val="100"/>
        <c:noMultiLvlLbl val="0"/>
      </c:catAx>
      <c:valAx>
        <c:axId val="39682816"/>
        <c:scaling>
          <c:orientation val="minMax"/>
        </c:scaling>
        <c:delete val="0"/>
        <c:axPos val="l"/>
        <c:majorGridlines/>
        <c:numFmt formatCode="0%" sourceLinked="1"/>
        <c:majorTickMark val="out"/>
        <c:minorTickMark val="none"/>
        <c:tickLblPos val="nextTo"/>
        <c:crossAx val="39676928"/>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AA6D8C-2F4D-4620-93F9-FBC9FC970B3C}"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B7610-42FA-4974-922B-717ECE2B81B7}" type="slidenum">
              <a:rPr lang="en-US" smtClean="0"/>
              <a:t>‹#›</a:t>
            </a:fld>
            <a:endParaRPr lang="en-US"/>
          </a:p>
        </p:txBody>
      </p:sp>
    </p:spTree>
    <p:extLst>
      <p:ext uri="{BB962C8B-B14F-4D97-AF65-F5344CB8AC3E}">
        <p14:creationId xmlns:p14="http://schemas.microsoft.com/office/powerpoint/2010/main" val="277179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AA6D8C-2F4D-4620-93F9-FBC9FC970B3C}"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B7610-42FA-4974-922B-717ECE2B81B7}" type="slidenum">
              <a:rPr lang="en-US" smtClean="0"/>
              <a:t>‹#›</a:t>
            </a:fld>
            <a:endParaRPr lang="en-US"/>
          </a:p>
        </p:txBody>
      </p:sp>
    </p:spTree>
    <p:extLst>
      <p:ext uri="{BB962C8B-B14F-4D97-AF65-F5344CB8AC3E}">
        <p14:creationId xmlns:p14="http://schemas.microsoft.com/office/powerpoint/2010/main" val="155663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AA6D8C-2F4D-4620-93F9-FBC9FC970B3C}"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B7610-42FA-4974-922B-717ECE2B81B7}" type="slidenum">
              <a:rPr lang="en-US" smtClean="0"/>
              <a:t>‹#›</a:t>
            </a:fld>
            <a:endParaRPr lang="en-US"/>
          </a:p>
        </p:txBody>
      </p:sp>
    </p:spTree>
    <p:extLst>
      <p:ext uri="{BB962C8B-B14F-4D97-AF65-F5344CB8AC3E}">
        <p14:creationId xmlns:p14="http://schemas.microsoft.com/office/powerpoint/2010/main" val="31007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AA6D8C-2F4D-4620-93F9-FBC9FC970B3C}"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B7610-42FA-4974-922B-717ECE2B81B7}" type="slidenum">
              <a:rPr lang="en-US" smtClean="0"/>
              <a:t>‹#›</a:t>
            </a:fld>
            <a:endParaRPr lang="en-US"/>
          </a:p>
        </p:txBody>
      </p:sp>
    </p:spTree>
    <p:extLst>
      <p:ext uri="{BB962C8B-B14F-4D97-AF65-F5344CB8AC3E}">
        <p14:creationId xmlns:p14="http://schemas.microsoft.com/office/powerpoint/2010/main" val="116125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AA6D8C-2F4D-4620-93F9-FBC9FC970B3C}"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B7610-42FA-4974-922B-717ECE2B81B7}" type="slidenum">
              <a:rPr lang="en-US" smtClean="0"/>
              <a:t>‹#›</a:t>
            </a:fld>
            <a:endParaRPr lang="en-US"/>
          </a:p>
        </p:txBody>
      </p:sp>
    </p:spTree>
    <p:extLst>
      <p:ext uri="{BB962C8B-B14F-4D97-AF65-F5344CB8AC3E}">
        <p14:creationId xmlns:p14="http://schemas.microsoft.com/office/powerpoint/2010/main" val="45192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AA6D8C-2F4D-4620-93F9-FBC9FC970B3C}"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B7610-42FA-4974-922B-717ECE2B81B7}" type="slidenum">
              <a:rPr lang="en-US" smtClean="0"/>
              <a:t>‹#›</a:t>
            </a:fld>
            <a:endParaRPr lang="en-US"/>
          </a:p>
        </p:txBody>
      </p:sp>
    </p:spTree>
    <p:extLst>
      <p:ext uri="{BB962C8B-B14F-4D97-AF65-F5344CB8AC3E}">
        <p14:creationId xmlns:p14="http://schemas.microsoft.com/office/powerpoint/2010/main" val="1541058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AA6D8C-2F4D-4620-93F9-FBC9FC970B3C}" type="datetimeFigureOut">
              <a:rPr lang="en-US" smtClean="0"/>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B7610-42FA-4974-922B-717ECE2B81B7}" type="slidenum">
              <a:rPr lang="en-US" smtClean="0"/>
              <a:t>‹#›</a:t>
            </a:fld>
            <a:endParaRPr lang="en-US"/>
          </a:p>
        </p:txBody>
      </p:sp>
    </p:spTree>
    <p:extLst>
      <p:ext uri="{BB962C8B-B14F-4D97-AF65-F5344CB8AC3E}">
        <p14:creationId xmlns:p14="http://schemas.microsoft.com/office/powerpoint/2010/main" val="393620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AA6D8C-2F4D-4620-93F9-FBC9FC970B3C}" type="datetimeFigureOut">
              <a:rPr lang="en-US" smtClean="0"/>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B7610-42FA-4974-922B-717ECE2B81B7}" type="slidenum">
              <a:rPr lang="en-US" smtClean="0"/>
              <a:t>‹#›</a:t>
            </a:fld>
            <a:endParaRPr lang="en-US"/>
          </a:p>
        </p:txBody>
      </p:sp>
    </p:spTree>
    <p:extLst>
      <p:ext uri="{BB962C8B-B14F-4D97-AF65-F5344CB8AC3E}">
        <p14:creationId xmlns:p14="http://schemas.microsoft.com/office/powerpoint/2010/main" val="304374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AA6D8C-2F4D-4620-93F9-FBC9FC970B3C}" type="datetimeFigureOut">
              <a:rPr lang="en-US" smtClean="0"/>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B7610-42FA-4974-922B-717ECE2B81B7}" type="slidenum">
              <a:rPr lang="en-US" smtClean="0"/>
              <a:t>‹#›</a:t>
            </a:fld>
            <a:endParaRPr lang="en-US"/>
          </a:p>
        </p:txBody>
      </p:sp>
    </p:spTree>
    <p:extLst>
      <p:ext uri="{BB962C8B-B14F-4D97-AF65-F5344CB8AC3E}">
        <p14:creationId xmlns:p14="http://schemas.microsoft.com/office/powerpoint/2010/main" val="2647485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A6D8C-2F4D-4620-93F9-FBC9FC970B3C}"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B7610-42FA-4974-922B-717ECE2B81B7}" type="slidenum">
              <a:rPr lang="en-US" smtClean="0"/>
              <a:t>‹#›</a:t>
            </a:fld>
            <a:endParaRPr lang="en-US"/>
          </a:p>
        </p:txBody>
      </p:sp>
    </p:spTree>
    <p:extLst>
      <p:ext uri="{BB962C8B-B14F-4D97-AF65-F5344CB8AC3E}">
        <p14:creationId xmlns:p14="http://schemas.microsoft.com/office/powerpoint/2010/main" val="4018280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A6D8C-2F4D-4620-93F9-FBC9FC970B3C}"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B7610-42FA-4974-922B-717ECE2B81B7}" type="slidenum">
              <a:rPr lang="en-US" smtClean="0"/>
              <a:t>‹#›</a:t>
            </a:fld>
            <a:endParaRPr lang="en-US"/>
          </a:p>
        </p:txBody>
      </p:sp>
    </p:spTree>
    <p:extLst>
      <p:ext uri="{BB962C8B-B14F-4D97-AF65-F5344CB8AC3E}">
        <p14:creationId xmlns:p14="http://schemas.microsoft.com/office/powerpoint/2010/main" val="1757794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A6D8C-2F4D-4620-93F9-FBC9FC970B3C}" type="datetimeFigureOut">
              <a:rPr lang="en-US" smtClean="0"/>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B7610-42FA-4974-922B-717ECE2B81B7}" type="slidenum">
              <a:rPr lang="en-US" smtClean="0"/>
              <a:t>‹#›</a:t>
            </a:fld>
            <a:endParaRPr lang="en-US"/>
          </a:p>
        </p:txBody>
      </p:sp>
    </p:spTree>
    <p:extLst>
      <p:ext uri="{BB962C8B-B14F-4D97-AF65-F5344CB8AC3E}">
        <p14:creationId xmlns:p14="http://schemas.microsoft.com/office/powerpoint/2010/main" val="2473563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shtabor@hot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1470025"/>
          </a:xfrm>
        </p:spPr>
        <p:txBody>
          <a:bodyPr>
            <a:normAutofit fontScale="90000"/>
          </a:bodyPr>
          <a:lstStyle/>
          <a:p>
            <a:r>
              <a:rPr lang="en-US" b="1" dirty="0"/>
              <a:t>Conditional Probability </a:t>
            </a:r>
            <a:r>
              <a:rPr lang="en-US" dirty="0"/>
              <a:t/>
            </a:r>
            <a:br>
              <a:rPr lang="en-US" dirty="0"/>
            </a:br>
            <a:r>
              <a:rPr lang="en-US" b="1" dirty="0"/>
              <a:t>and Independence </a:t>
            </a:r>
            <a:r>
              <a:rPr lang="en-US" dirty="0"/>
              <a:t/>
            </a:r>
            <a:br>
              <a:rPr lang="en-US" dirty="0"/>
            </a:br>
            <a:r>
              <a:rPr lang="en-US" b="1" dirty="0"/>
              <a:t>in the Common Core</a:t>
            </a:r>
            <a:endParaRPr lang="en-US" dirty="0"/>
          </a:p>
        </p:txBody>
      </p:sp>
      <p:sp>
        <p:nvSpPr>
          <p:cNvPr id="3" name="Subtitle 2"/>
          <p:cNvSpPr>
            <a:spLocks noGrp="1"/>
          </p:cNvSpPr>
          <p:nvPr>
            <p:ph type="subTitle" idx="1"/>
          </p:nvPr>
        </p:nvSpPr>
        <p:spPr>
          <a:xfrm>
            <a:off x="1371600" y="3200400"/>
            <a:ext cx="6400800" cy="2819400"/>
          </a:xfrm>
        </p:spPr>
        <p:txBody>
          <a:bodyPr>
            <a:normAutofit fontScale="77500" lnSpcReduction="20000"/>
          </a:bodyPr>
          <a:lstStyle/>
          <a:p>
            <a:r>
              <a:rPr lang="en-US" b="1" dirty="0">
                <a:solidFill>
                  <a:schemeClr val="tx1"/>
                </a:solidFill>
              </a:rPr>
              <a:t>CMC Annual Conference</a:t>
            </a:r>
          </a:p>
          <a:p>
            <a:r>
              <a:rPr lang="en-US" b="1" dirty="0">
                <a:solidFill>
                  <a:schemeClr val="tx1"/>
                </a:solidFill>
              </a:rPr>
              <a:t>Palm Springs, CA</a:t>
            </a:r>
          </a:p>
          <a:p>
            <a:r>
              <a:rPr lang="en-US" b="1" dirty="0">
                <a:solidFill>
                  <a:schemeClr val="tx1"/>
                </a:solidFill>
              </a:rPr>
              <a:t>November, 2013</a:t>
            </a:r>
          </a:p>
          <a:p>
            <a:r>
              <a:rPr lang="en-US" b="1" dirty="0">
                <a:solidFill>
                  <a:schemeClr val="tx1"/>
                </a:solidFill>
              </a:rPr>
              <a:t>  </a:t>
            </a:r>
          </a:p>
          <a:p>
            <a:r>
              <a:rPr lang="en-US" b="1" dirty="0">
                <a:solidFill>
                  <a:schemeClr val="tx1"/>
                </a:solidFill>
              </a:rPr>
              <a:t>Josh Tabor</a:t>
            </a:r>
          </a:p>
          <a:p>
            <a:r>
              <a:rPr lang="en-US" b="1" dirty="0">
                <a:solidFill>
                  <a:schemeClr val="tx1"/>
                </a:solidFill>
              </a:rPr>
              <a:t>Canyon del Oro High School</a:t>
            </a:r>
          </a:p>
          <a:p>
            <a:r>
              <a:rPr lang="en-US" b="1" u="sng" dirty="0">
                <a:solidFill>
                  <a:schemeClr val="tx1"/>
                </a:solidFill>
                <a:hlinkClick r:id="rId2"/>
              </a:rPr>
              <a:t>joshtabor@hotmail.com</a:t>
            </a:r>
            <a:endParaRPr lang="en-US" b="1" dirty="0">
              <a:solidFill>
                <a:schemeClr val="tx1"/>
              </a:solidFill>
            </a:endParaRPr>
          </a:p>
          <a:p>
            <a:endParaRPr lang="en-US" dirty="0"/>
          </a:p>
        </p:txBody>
      </p:sp>
    </p:spTree>
    <p:extLst>
      <p:ext uri="{BB962C8B-B14F-4D97-AF65-F5344CB8AC3E}">
        <p14:creationId xmlns:p14="http://schemas.microsoft.com/office/powerpoint/2010/main" val="122351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Tacos!</a:t>
            </a:r>
            <a:endParaRPr lang="en-US" dirty="0"/>
          </a:p>
        </p:txBody>
      </p:sp>
      <p:sp>
        <p:nvSpPr>
          <p:cNvPr id="3" name="Content Placeholder 2"/>
          <p:cNvSpPr>
            <a:spLocks noGrp="1"/>
          </p:cNvSpPr>
          <p:nvPr>
            <p:ph idx="1"/>
          </p:nvPr>
        </p:nvSpPr>
        <p:spPr/>
        <p:txBody>
          <a:bodyPr/>
          <a:lstStyle/>
          <a:p>
            <a:pPr marL="0" lvl="0" indent="0">
              <a:buNone/>
            </a:pPr>
            <a:r>
              <a:rPr lang="en-US" sz="3600" dirty="0" smtClean="0"/>
              <a:t>(f) </a:t>
            </a:r>
            <a:r>
              <a:rPr lang="en-US" sz="3600" dirty="0"/>
              <a:t>What is the General Addition Rule</a:t>
            </a:r>
            <a:r>
              <a:rPr lang="en-US" sz="3600" dirty="0" smtClean="0"/>
              <a:t>? </a:t>
            </a:r>
          </a:p>
          <a:p>
            <a:pPr marL="0" lvl="0" indent="0">
              <a:buNone/>
            </a:pPr>
            <a:r>
              <a:rPr lang="en-US" sz="3600" dirty="0"/>
              <a:t>	</a:t>
            </a:r>
            <a:r>
              <a:rPr lang="en-US" sz="3600" dirty="0" smtClean="0"/>
              <a:t>(see S-CP.7)</a:t>
            </a:r>
            <a:endParaRPr lang="en-US" sz="3600" dirty="0"/>
          </a:p>
          <a:p>
            <a:pPr marL="0" indent="0">
              <a:buNone/>
            </a:pPr>
            <a:endParaRPr lang="en-US" sz="3600" dirty="0" smtClean="0"/>
          </a:p>
          <a:p>
            <a:pPr marL="0" indent="0" algn="ctr">
              <a:buNone/>
            </a:pPr>
            <a:r>
              <a:rPr lang="en-US" sz="3600" b="1" dirty="0" smtClean="0"/>
              <a:t>P(A or B) = P(A) + P(B) – P(A and B)</a:t>
            </a:r>
          </a:p>
          <a:p>
            <a:pPr marL="0" indent="0" algn="ctr">
              <a:buNone/>
            </a:pPr>
            <a:endParaRPr lang="en-US" dirty="0"/>
          </a:p>
        </p:txBody>
      </p:sp>
    </p:spTree>
    <p:extLst>
      <p:ext uri="{BB962C8B-B14F-4D97-AF65-F5344CB8AC3E}">
        <p14:creationId xmlns:p14="http://schemas.microsoft.com/office/powerpoint/2010/main" val="260021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Conditional probability and independence</a:t>
            </a:r>
            <a:r>
              <a:rPr lang="en-US" dirty="0"/>
              <a:t> (S-CP.3–6)</a:t>
            </a:r>
          </a:p>
        </p:txBody>
      </p:sp>
      <p:sp>
        <p:nvSpPr>
          <p:cNvPr id="3" name="Content Placeholder 2"/>
          <p:cNvSpPr>
            <a:spLocks noGrp="1"/>
          </p:cNvSpPr>
          <p:nvPr>
            <p:ph idx="1"/>
          </p:nvPr>
        </p:nvSpPr>
        <p:spPr/>
        <p:txBody>
          <a:bodyPr/>
          <a:lstStyle/>
          <a:p>
            <a:pPr marL="0" indent="0">
              <a:buNone/>
            </a:pPr>
            <a:r>
              <a:rPr lang="en-US" sz="3600" dirty="0" smtClean="0"/>
              <a:t>More Tacos!</a:t>
            </a:r>
          </a:p>
          <a:p>
            <a:pPr marL="0" lvl="0" indent="0">
              <a:buNone/>
            </a:pPr>
            <a:r>
              <a:rPr lang="en-US" sz="3600" dirty="0" smtClean="0"/>
              <a:t>(g) </a:t>
            </a:r>
            <a:r>
              <a:rPr lang="en-US" sz="3600" dirty="0"/>
              <a:t>What is the probability that there are free tacos, given that the D-backs won the game?  </a:t>
            </a:r>
            <a:endParaRPr lang="en-US" sz="3600" dirty="0" smtClean="0"/>
          </a:p>
          <a:p>
            <a:pPr marL="0" lvl="0" indent="0" algn="ctr">
              <a:buNone/>
            </a:pPr>
            <a:r>
              <a:rPr lang="en-US" sz="3600" b="1" dirty="0" smtClean="0"/>
              <a:t>P(Tacos | Win) = 26/41</a:t>
            </a:r>
            <a:endParaRPr lang="en-US" sz="3600" b="1" dirty="0"/>
          </a:p>
          <a:p>
            <a:pPr marL="0" indent="0">
              <a:buNone/>
            </a:pPr>
            <a:endParaRPr lang="en-US" dirty="0"/>
          </a:p>
        </p:txBody>
      </p:sp>
    </p:spTree>
    <p:extLst>
      <p:ext uri="{BB962C8B-B14F-4D97-AF65-F5344CB8AC3E}">
        <p14:creationId xmlns:p14="http://schemas.microsoft.com/office/powerpoint/2010/main" val="239782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Tacos!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pPr marL="0" indent="0">
                  <a:buNone/>
                </a:pPr>
                <a:r>
                  <a:rPr lang="en-US" sz="3600" dirty="0" smtClean="0"/>
                  <a:t>(h) What </a:t>
                </a:r>
                <a:r>
                  <a:rPr lang="en-US" sz="3600" dirty="0"/>
                  <a:t>is the probability that the D-backs win the game, given that there were free tacos?</a:t>
                </a:r>
              </a:p>
              <a:p>
                <a:pPr marL="0" indent="0" algn="ctr">
                  <a:buNone/>
                </a:pPr>
                <a:r>
                  <a:rPr lang="en-US" sz="3600" b="1" dirty="0" smtClean="0"/>
                  <a:t>P(Win | Taco) = 26/30</a:t>
                </a:r>
              </a:p>
              <a:p>
                <a:pPr marL="0" indent="0">
                  <a:buNone/>
                </a:pPr>
                <a:endParaRPr lang="en-US" sz="3600" b="1" dirty="0"/>
              </a:p>
              <a:p>
                <a:pPr marL="0" lvl="0" indent="0">
                  <a:buNone/>
                </a:pPr>
                <a:r>
                  <a:rPr lang="en-US" sz="3600" dirty="0" smtClean="0"/>
                  <a:t>(</a:t>
                </a:r>
                <a:r>
                  <a:rPr lang="en-US" sz="3600" dirty="0" err="1" smtClean="0"/>
                  <a:t>i</a:t>
                </a:r>
                <a:r>
                  <a:rPr lang="en-US" sz="3600" dirty="0" smtClean="0"/>
                  <a:t>) </a:t>
                </a:r>
                <a:r>
                  <a:rPr lang="en-US" sz="3600" dirty="0"/>
                  <a:t>What is a conditional probability?  What notation do we use?  Is there a formula?</a:t>
                </a:r>
              </a:p>
              <a:p>
                <a:pPr marL="0" indent="0" algn="ctr">
                  <a:buNone/>
                </a:pPr>
                <a14:m>
                  <m:oMathPara xmlns:m="http://schemas.openxmlformats.org/officeDocument/2006/math">
                    <m:oMathParaPr>
                      <m:jc m:val="centerGroup"/>
                    </m:oMathParaPr>
                    <m:oMath xmlns:m="http://schemas.openxmlformats.org/officeDocument/2006/math">
                      <m:r>
                        <a:rPr lang="en-US" b="1" i="1" smtClean="0">
                          <a:latin typeface="Cambria Math"/>
                        </a:rPr>
                        <m:t>𝑷</m:t>
                      </m:r>
                      <m:d>
                        <m:dPr>
                          <m:endChr m:val="|"/>
                          <m:ctrlPr>
                            <a:rPr lang="en-US" b="1" i="1" smtClean="0">
                              <a:latin typeface="Cambria Math"/>
                            </a:rPr>
                          </m:ctrlPr>
                        </m:dPr>
                        <m:e>
                          <m:r>
                            <a:rPr lang="en-US" b="1" i="1" smtClean="0">
                              <a:latin typeface="Cambria Math"/>
                            </a:rPr>
                            <m:t>𝑨</m:t>
                          </m:r>
                          <m:r>
                            <a:rPr lang="en-US" b="1" i="1" smtClean="0">
                              <a:latin typeface="Cambria Math"/>
                            </a:rPr>
                            <m:t> </m:t>
                          </m:r>
                        </m:e>
                      </m:d>
                      <m:r>
                        <a:rPr lang="en-US" b="1" i="1" smtClean="0">
                          <a:latin typeface="Cambria Math"/>
                        </a:rPr>
                        <m:t>𝑩</m:t>
                      </m:r>
                      <m:r>
                        <a:rPr lang="en-US" b="1" i="1" smtClean="0">
                          <a:latin typeface="Cambria Math"/>
                        </a:rPr>
                        <m:t>)= </m:t>
                      </m:r>
                      <m:f>
                        <m:fPr>
                          <m:ctrlPr>
                            <a:rPr lang="en-US" b="1" i="1" smtClean="0">
                              <a:latin typeface="Cambria Math"/>
                            </a:rPr>
                          </m:ctrlPr>
                        </m:fPr>
                        <m:num>
                          <m:r>
                            <a:rPr lang="en-US" b="1" i="1" smtClean="0">
                              <a:latin typeface="Cambria Math"/>
                            </a:rPr>
                            <m:t>𝑷</m:t>
                          </m:r>
                          <m:r>
                            <a:rPr lang="en-US" b="1" i="1" smtClean="0">
                              <a:latin typeface="Cambria Math"/>
                            </a:rPr>
                            <m:t>(</m:t>
                          </m:r>
                          <m:r>
                            <a:rPr lang="en-US" b="1" i="1" smtClean="0">
                              <a:latin typeface="Cambria Math"/>
                            </a:rPr>
                            <m:t>𝑨</m:t>
                          </m:r>
                          <m:r>
                            <a:rPr lang="en-US" b="1" i="1" smtClean="0">
                              <a:latin typeface="Cambria Math"/>
                            </a:rPr>
                            <m:t> </m:t>
                          </m:r>
                          <m:r>
                            <a:rPr lang="en-US" b="1" i="1" smtClean="0">
                              <a:latin typeface="Cambria Math"/>
                            </a:rPr>
                            <m:t>𝒂𝒏𝒅</m:t>
                          </m:r>
                          <m:r>
                            <a:rPr lang="en-US" b="1" i="1" smtClean="0">
                              <a:latin typeface="Cambria Math"/>
                            </a:rPr>
                            <m:t> </m:t>
                          </m:r>
                          <m:r>
                            <a:rPr lang="en-US" b="1" i="1" smtClean="0">
                              <a:latin typeface="Cambria Math"/>
                            </a:rPr>
                            <m:t>𝑩</m:t>
                          </m:r>
                          <m:r>
                            <a:rPr lang="en-US" b="1" i="1" smtClean="0">
                              <a:latin typeface="Cambria Math"/>
                            </a:rPr>
                            <m:t>)</m:t>
                          </m:r>
                        </m:num>
                        <m:den>
                          <m:r>
                            <a:rPr lang="en-US" b="1" i="1" smtClean="0">
                              <a:latin typeface="Cambria Math"/>
                            </a:rPr>
                            <m:t>𝑷</m:t>
                          </m:r>
                          <m:r>
                            <a:rPr lang="en-US" b="1" i="1" smtClean="0">
                              <a:latin typeface="Cambria Math"/>
                            </a:rPr>
                            <m:t>(</m:t>
                          </m:r>
                          <m:r>
                            <a:rPr lang="en-US" b="1" i="1" smtClean="0">
                              <a:latin typeface="Cambria Math"/>
                            </a:rPr>
                            <m:t>𝑩</m:t>
                          </m:r>
                          <m:r>
                            <a:rPr lang="en-US" b="1" i="1" smtClean="0">
                              <a:latin typeface="Cambria Math"/>
                            </a:rPr>
                            <m:t>)</m:t>
                          </m:r>
                        </m:den>
                      </m:f>
                      <m:r>
                        <a:rPr lang="en-US" b="1" i="1" smtClean="0">
                          <a:latin typeface="Cambria Math"/>
                        </a:rPr>
                        <m:t>=</m:t>
                      </m:r>
                      <m:f>
                        <m:fPr>
                          <m:ctrlPr>
                            <a:rPr lang="en-US" b="1" i="1" smtClean="0">
                              <a:latin typeface="Cambria Math"/>
                            </a:rPr>
                          </m:ctrlPr>
                        </m:fPr>
                        <m:num>
                          <m:r>
                            <a:rPr lang="en-US" b="1" i="1" smtClean="0">
                              <a:latin typeface="Cambria Math"/>
                            </a:rPr>
                            <m:t>𝑷</m:t>
                          </m:r>
                          <m:r>
                            <a:rPr lang="en-US" b="1" i="1" smtClean="0">
                              <a:latin typeface="Cambria Math"/>
                            </a:rPr>
                            <m:t>(</m:t>
                          </m:r>
                          <m:r>
                            <a:rPr lang="en-US" b="1" i="1" smtClean="0">
                              <a:latin typeface="Cambria Math"/>
                            </a:rPr>
                            <m:t>𝒃𝒐𝒕𝒉</m:t>
                          </m:r>
                          <m:r>
                            <a:rPr lang="en-US" b="1" i="1" smtClean="0">
                              <a:latin typeface="Cambria Math"/>
                            </a:rPr>
                            <m:t>)</m:t>
                          </m:r>
                        </m:num>
                        <m:den>
                          <m:r>
                            <a:rPr lang="en-US" b="1" i="1" smtClean="0">
                              <a:latin typeface="Cambria Math"/>
                            </a:rPr>
                            <m:t>𝑷</m:t>
                          </m:r>
                          <m:r>
                            <a:rPr lang="en-US" b="1" i="1" smtClean="0">
                              <a:latin typeface="Cambria Math"/>
                            </a:rPr>
                            <m:t>(</m:t>
                          </m:r>
                          <m:r>
                            <a:rPr lang="en-US" b="1" i="1" smtClean="0">
                              <a:latin typeface="Cambria Math"/>
                            </a:rPr>
                            <m:t>𝒈𝒊𝒗𝒆𝒏</m:t>
                          </m:r>
                          <m:r>
                            <a:rPr lang="en-US" b="1" i="1" smtClean="0">
                              <a:latin typeface="Cambria Math"/>
                            </a:rPr>
                            <m:t>)</m:t>
                          </m:r>
                        </m:den>
                      </m:f>
                    </m:oMath>
                  </m:oMathPara>
                </a14:m>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926" t="-2830"/>
                </a:stretch>
              </a:blipFill>
            </p:spPr>
            <p:txBody>
              <a:bodyPr/>
              <a:lstStyle/>
              <a:p>
                <a:r>
                  <a:rPr lang="en-US">
                    <a:noFill/>
                  </a:rPr>
                  <a:t> </a:t>
                </a:r>
              </a:p>
            </p:txBody>
          </p:sp>
        </mc:Fallback>
      </mc:AlternateContent>
    </p:spTree>
    <p:extLst>
      <p:ext uri="{BB962C8B-B14F-4D97-AF65-F5344CB8AC3E}">
        <p14:creationId xmlns:p14="http://schemas.microsoft.com/office/powerpoint/2010/main" val="335220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Tacos!</a:t>
            </a:r>
            <a:endParaRPr lang="en-US" dirty="0"/>
          </a:p>
        </p:txBody>
      </p:sp>
      <p:sp>
        <p:nvSpPr>
          <p:cNvPr id="3" name="Content Placeholder 2"/>
          <p:cNvSpPr>
            <a:spLocks noGrp="1"/>
          </p:cNvSpPr>
          <p:nvPr>
            <p:ph idx="1"/>
          </p:nvPr>
        </p:nvSpPr>
        <p:spPr>
          <a:xfrm>
            <a:off x="457200" y="1295400"/>
            <a:ext cx="8229600" cy="4525963"/>
          </a:xfrm>
        </p:spPr>
        <p:txBody>
          <a:bodyPr/>
          <a:lstStyle/>
          <a:p>
            <a:pPr marL="0" lvl="0" indent="0">
              <a:buNone/>
            </a:pPr>
            <a:r>
              <a:rPr lang="en-US" sz="3600" dirty="0" smtClean="0"/>
              <a:t>(j) </a:t>
            </a:r>
            <a:r>
              <a:rPr lang="en-US" sz="3600" dirty="0"/>
              <a:t>When are two events independent? </a:t>
            </a:r>
            <a:endParaRPr lang="en-US" sz="3600" dirty="0" smtClean="0"/>
          </a:p>
          <a:p>
            <a:pPr marL="0" lvl="0" indent="0">
              <a:buNone/>
            </a:pPr>
            <a:r>
              <a:rPr lang="en-US" sz="3600" b="1" dirty="0" smtClean="0"/>
              <a:t>If two events are independent, then knowing the outcome of one event does not help us predict the outcome of the other event.  </a:t>
            </a:r>
            <a:endParaRPr lang="en-US" sz="3600" b="1" dirty="0"/>
          </a:p>
        </p:txBody>
      </p:sp>
    </p:spTree>
    <p:extLst>
      <p:ext uri="{BB962C8B-B14F-4D97-AF65-F5344CB8AC3E}">
        <p14:creationId xmlns:p14="http://schemas.microsoft.com/office/powerpoint/2010/main" val="318371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Tacos!</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pPr marL="0" lvl="0" indent="0">
              <a:buNone/>
            </a:pPr>
            <a:r>
              <a:rPr lang="en-US" sz="3600" dirty="0" smtClean="0"/>
              <a:t>(j) Are </a:t>
            </a:r>
            <a:r>
              <a:rPr lang="en-US" sz="3600" dirty="0"/>
              <a:t>the events “D-backs win” and “Free tacos” independent?  Justify.  </a:t>
            </a:r>
            <a:endParaRPr lang="en-US" sz="3600" dirty="0" smtClean="0"/>
          </a:p>
          <a:p>
            <a:pPr marL="0" lvl="0" indent="0">
              <a:buNone/>
            </a:pPr>
            <a:r>
              <a:rPr lang="en-US" sz="3600" b="1" dirty="0" smtClean="0"/>
              <a:t>Does knowing the D-backs won help us predict if there will be free tacos? YES!</a:t>
            </a:r>
          </a:p>
          <a:p>
            <a:pPr marL="0" lvl="0" indent="0">
              <a:buNone/>
            </a:pPr>
            <a:r>
              <a:rPr lang="en-US" sz="3600" b="1" dirty="0" smtClean="0"/>
              <a:t>P(taco | win) = 26/41 = 0.63</a:t>
            </a:r>
          </a:p>
          <a:p>
            <a:pPr marL="0" lvl="0" indent="0">
              <a:buNone/>
            </a:pPr>
            <a:r>
              <a:rPr lang="en-US" sz="3600" b="1" dirty="0" smtClean="0"/>
              <a:t>P(taco | no win) = 4/40 = 0.10</a:t>
            </a:r>
          </a:p>
          <a:p>
            <a:pPr marL="0" lvl="0" indent="0">
              <a:buNone/>
            </a:pPr>
            <a:r>
              <a:rPr lang="en-US" sz="3600" b="1" dirty="0" smtClean="0"/>
              <a:t>P(taco) = 30/81 = 0.37</a:t>
            </a:r>
            <a:endParaRPr lang="en-US" sz="3600" b="1" dirty="0"/>
          </a:p>
        </p:txBody>
      </p:sp>
    </p:spTree>
    <p:extLst>
      <p:ext uri="{BB962C8B-B14F-4D97-AF65-F5344CB8AC3E}">
        <p14:creationId xmlns:p14="http://schemas.microsoft.com/office/powerpoint/2010/main" val="260242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Tacos!</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pPr marL="0" lvl="0" indent="0">
              <a:buNone/>
            </a:pPr>
            <a:r>
              <a:rPr lang="en-US" sz="3600" dirty="0" smtClean="0"/>
              <a:t>(j) </a:t>
            </a:r>
            <a:r>
              <a:rPr lang="en-US" sz="3600" dirty="0"/>
              <a:t>When are two events independent? </a:t>
            </a:r>
            <a:endParaRPr lang="en-US" sz="3600" dirty="0" smtClean="0"/>
          </a:p>
          <a:p>
            <a:pPr marL="0" lvl="0" indent="0">
              <a:buNone/>
            </a:pPr>
            <a:r>
              <a:rPr lang="en-US" sz="3600" dirty="0"/>
              <a:t>	</a:t>
            </a:r>
            <a:r>
              <a:rPr lang="en-US" sz="3600" dirty="0" smtClean="0"/>
              <a:t>(see S-CP.3)</a:t>
            </a:r>
          </a:p>
          <a:p>
            <a:pPr marL="0" lvl="0" indent="0">
              <a:buNone/>
            </a:pPr>
            <a:r>
              <a:rPr lang="en-US" sz="3600" b="1" dirty="0" smtClean="0"/>
              <a:t>If A and B are independent events,</a:t>
            </a:r>
          </a:p>
          <a:p>
            <a:pPr marL="0" lvl="0" indent="0" algn="ctr">
              <a:buNone/>
            </a:pPr>
            <a:r>
              <a:rPr lang="en-US" sz="3600" b="1" dirty="0" smtClean="0"/>
              <a:t>P(A | B) = P(A | B</a:t>
            </a:r>
            <a:r>
              <a:rPr lang="en-US" sz="3600" b="1" baseline="30000" dirty="0" smtClean="0"/>
              <a:t>C</a:t>
            </a:r>
            <a:r>
              <a:rPr lang="en-US" sz="3600" b="1" dirty="0" smtClean="0"/>
              <a:t>) = P(A)</a:t>
            </a:r>
          </a:p>
          <a:p>
            <a:pPr marL="0" lvl="0" indent="0" algn="ctr">
              <a:buNone/>
            </a:pPr>
            <a:endParaRPr lang="en-US" sz="3600" b="1" dirty="0"/>
          </a:p>
          <a:p>
            <a:pPr marL="0" lvl="0" indent="0" algn="ctr">
              <a:buNone/>
            </a:pPr>
            <a:r>
              <a:rPr lang="en-US" sz="3600" b="1" dirty="0"/>
              <a:t>a</a:t>
            </a:r>
            <a:r>
              <a:rPr lang="en-US" sz="3600" b="1" dirty="0" smtClean="0"/>
              <a:t>nd vice-versa…</a:t>
            </a:r>
            <a:endParaRPr lang="en-US" sz="3600" b="1" dirty="0"/>
          </a:p>
        </p:txBody>
      </p:sp>
    </p:spTree>
    <p:extLst>
      <p:ext uri="{BB962C8B-B14F-4D97-AF65-F5344CB8AC3E}">
        <p14:creationId xmlns:p14="http://schemas.microsoft.com/office/powerpoint/2010/main" val="282067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Question!</a:t>
            </a:r>
            <a:endParaRPr lang="en-US" dirty="0"/>
          </a:p>
        </p:txBody>
      </p:sp>
      <p:sp>
        <p:nvSpPr>
          <p:cNvPr id="3" name="Content Placeholder 2"/>
          <p:cNvSpPr>
            <a:spLocks noGrp="1"/>
          </p:cNvSpPr>
          <p:nvPr>
            <p:ph idx="1"/>
          </p:nvPr>
        </p:nvSpPr>
        <p:spPr/>
        <p:txBody>
          <a:bodyPr/>
          <a:lstStyle/>
          <a:p>
            <a:pPr marL="0" indent="0">
              <a:buNone/>
            </a:pPr>
            <a:r>
              <a:rPr lang="en-US" dirty="0" smtClean="0"/>
              <a:t>How can we “see” independence?</a:t>
            </a:r>
          </a:p>
          <a:p>
            <a:pPr marL="0" indent="0">
              <a:buNone/>
            </a:pPr>
            <a:r>
              <a:rPr lang="en-US" dirty="0" smtClean="0"/>
              <a:t>Actual:			If independent:</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363343267"/>
              </p:ext>
            </p:extLst>
          </p:nvPr>
        </p:nvGraphicFramePr>
        <p:xfrm>
          <a:off x="990600" y="2667000"/>
          <a:ext cx="2819400" cy="3505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049815475"/>
              </p:ext>
            </p:extLst>
          </p:nvPr>
        </p:nvGraphicFramePr>
        <p:xfrm>
          <a:off x="4419600" y="2667000"/>
          <a:ext cx="26670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0807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Handedness</a:t>
            </a:r>
            <a:endParaRPr lang="en-US" dirty="0"/>
          </a:p>
        </p:txBody>
      </p:sp>
      <p:sp>
        <p:nvSpPr>
          <p:cNvPr id="3" name="Content Placeholder 2"/>
          <p:cNvSpPr>
            <a:spLocks noGrp="1"/>
          </p:cNvSpPr>
          <p:nvPr>
            <p:ph idx="1"/>
          </p:nvPr>
        </p:nvSpPr>
        <p:spPr/>
        <p:txBody>
          <a:bodyPr/>
          <a:lstStyle/>
          <a:p>
            <a:pPr marL="0" indent="0">
              <a:buNone/>
            </a:pPr>
            <a:r>
              <a:rPr lang="en-US" dirty="0" smtClean="0"/>
              <a:t>It’s your turn…</a:t>
            </a:r>
            <a:endParaRPr lang="en-US" dirty="0"/>
          </a:p>
        </p:txBody>
      </p:sp>
    </p:spTree>
    <p:extLst>
      <p:ext uri="{BB962C8B-B14F-4D97-AF65-F5344CB8AC3E}">
        <p14:creationId xmlns:p14="http://schemas.microsoft.com/office/powerpoint/2010/main" val="2798338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Handedness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1270404"/>
              </p:ext>
            </p:extLst>
          </p:nvPr>
        </p:nvGraphicFramePr>
        <p:xfrm>
          <a:off x="457200" y="2209800"/>
          <a:ext cx="8229600" cy="2769870"/>
        </p:xfrm>
        <a:graphic>
          <a:graphicData uri="http://schemas.openxmlformats.org/drawingml/2006/table">
            <a:tbl>
              <a:tblPr firstRow="1" firstCol="1" bandRow="1">
                <a:tableStyleId>{5C22544A-7EE6-4342-B048-85BDC9FD1C3A}</a:tableStyleId>
              </a:tblPr>
              <a:tblGrid>
                <a:gridCol w="2057400"/>
                <a:gridCol w="2057400"/>
                <a:gridCol w="2057400"/>
                <a:gridCol w="2057400"/>
              </a:tblGrid>
              <a:tr h="171451">
                <a:tc>
                  <a:txBody>
                    <a:bodyPr/>
                    <a:lstStyle/>
                    <a:p>
                      <a:pPr marL="0" marR="0" algn="ctr">
                        <a:spcBef>
                          <a:spcPts val="0"/>
                        </a:spcBef>
                        <a:spcAft>
                          <a:spcPts val="0"/>
                        </a:spcAft>
                      </a:pPr>
                      <a:r>
                        <a:rPr lang="en-US" sz="2800" dirty="0">
                          <a:effectLst/>
                        </a:rPr>
                        <a:t> </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smtClean="0">
                          <a:effectLst/>
                          <a:latin typeface="+mn-lt"/>
                          <a:ea typeface="+mn-ea"/>
                          <a:cs typeface="+mn-cs"/>
                        </a:rPr>
                        <a:t>Male</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smtClean="0">
                          <a:effectLst/>
                          <a:latin typeface="+mn-lt"/>
                          <a:ea typeface="+mn-ea"/>
                          <a:cs typeface="+mn-cs"/>
                        </a:rPr>
                        <a:t>Female</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Total</a:t>
                      </a:r>
                      <a:endParaRPr lang="en-US" sz="2800">
                        <a:effectLst/>
                        <a:latin typeface="Times New Roman"/>
                        <a:ea typeface="Times New Roman"/>
                        <a:cs typeface="Times New Roman"/>
                      </a:endParaRPr>
                    </a:p>
                  </a:txBody>
                  <a:tcPr marL="68580" marR="68580" marT="0" marB="0" anchor="ctr"/>
                </a:tc>
              </a:tr>
              <a:tr h="781050">
                <a:tc>
                  <a:txBody>
                    <a:bodyPr/>
                    <a:lstStyle/>
                    <a:p>
                      <a:pPr marL="0" marR="0" algn="ctr">
                        <a:spcBef>
                          <a:spcPts val="0"/>
                        </a:spcBef>
                        <a:spcAft>
                          <a:spcPts val="0"/>
                        </a:spcAft>
                      </a:pPr>
                      <a:r>
                        <a:rPr lang="en-US" sz="2800" dirty="0" smtClean="0">
                          <a:effectLst/>
                          <a:latin typeface="+mn-lt"/>
                          <a:ea typeface="+mn-ea"/>
                          <a:cs typeface="+mn-cs"/>
                        </a:rPr>
                        <a:t>Right</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smtClean="0">
                          <a:effectLst/>
                          <a:latin typeface="Times New Roman"/>
                          <a:ea typeface="Times New Roman"/>
                          <a:cs typeface="Times New Roman"/>
                        </a:rPr>
                        <a:t>9</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smtClean="0">
                          <a:effectLst/>
                          <a:latin typeface="Times New Roman"/>
                          <a:ea typeface="Times New Roman"/>
                          <a:cs typeface="Times New Roman"/>
                        </a:rPr>
                        <a:t>8</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smtClean="0">
                          <a:effectLst/>
                          <a:latin typeface="Times New Roman"/>
                          <a:ea typeface="Times New Roman"/>
                          <a:cs typeface="Times New Roman"/>
                        </a:rPr>
                        <a:t>17</a:t>
                      </a:r>
                      <a:endParaRPr lang="en-US" sz="2800" dirty="0">
                        <a:effectLst/>
                        <a:latin typeface="Times New Roman"/>
                        <a:ea typeface="Times New Roman"/>
                        <a:cs typeface="Times New Roman"/>
                      </a:endParaRPr>
                    </a:p>
                  </a:txBody>
                  <a:tcPr marL="68580" marR="68580" marT="0" marB="0" anchor="ctr"/>
                </a:tc>
              </a:tr>
              <a:tr h="781050">
                <a:tc>
                  <a:txBody>
                    <a:bodyPr/>
                    <a:lstStyle/>
                    <a:p>
                      <a:pPr marL="0" marR="0" algn="ctr">
                        <a:spcBef>
                          <a:spcPts val="0"/>
                        </a:spcBef>
                        <a:spcAft>
                          <a:spcPts val="0"/>
                        </a:spcAft>
                      </a:pPr>
                      <a:r>
                        <a:rPr lang="en-US" sz="2800" dirty="0" smtClean="0">
                          <a:effectLst/>
                        </a:rPr>
                        <a:t>Left</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smtClean="0">
                          <a:effectLst/>
                          <a:latin typeface="Times New Roman"/>
                          <a:ea typeface="Times New Roman"/>
                          <a:cs typeface="Times New Roman"/>
                        </a:rPr>
                        <a:t>1</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smtClean="0">
                          <a:effectLst/>
                          <a:latin typeface="Times New Roman"/>
                          <a:ea typeface="Times New Roman"/>
                          <a:cs typeface="Times New Roman"/>
                        </a:rPr>
                        <a:t>2</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smtClean="0">
                          <a:effectLst/>
                          <a:latin typeface="Times New Roman"/>
                          <a:ea typeface="Times New Roman"/>
                          <a:cs typeface="Times New Roman"/>
                        </a:rPr>
                        <a:t>3</a:t>
                      </a:r>
                      <a:endParaRPr lang="en-US" sz="2800" dirty="0">
                        <a:effectLst/>
                        <a:latin typeface="Times New Roman"/>
                        <a:ea typeface="Times New Roman"/>
                        <a:cs typeface="Times New Roman"/>
                      </a:endParaRPr>
                    </a:p>
                  </a:txBody>
                  <a:tcPr marL="68580" marR="68580" marT="0" marB="0" anchor="ctr"/>
                </a:tc>
              </a:tr>
              <a:tr h="781050">
                <a:tc>
                  <a:txBody>
                    <a:bodyPr/>
                    <a:lstStyle/>
                    <a:p>
                      <a:pPr marL="0" marR="0" algn="ctr">
                        <a:spcBef>
                          <a:spcPts val="0"/>
                        </a:spcBef>
                        <a:spcAft>
                          <a:spcPts val="0"/>
                        </a:spcAft>
                      </a:pPr>
                      <a:r>
                        <a:rPr lang="en-US" sz="2800" dirty="0">
                          <a:effectLst/>
                        </a:rPr>
                        <a:t>Total</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smtClean="0">
                          <a:effectLst/>
                          <a:latin typeface="Times New Roman"/>
                          <a:ea typeface="Times New Roman"/>
                          <a:cs typeface="Times New Roman"/>
                        </a:rPr>
                        <a:t>10</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smtClean="0">
                          <a:effectLst/>
                          <a:latin typeface="Times New Roman"/>
                          <a:ea typeface="Times New Roman"/>
                          <a:cs typeface="Times New Roman"/>
                        </a:rPr>
                        <a:t>10</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smtClean="0">
                          <a:effectLst/>
                          <a:latin typeface="Times New Roman"/>
                          <a:ea typeface="Times New Roman"/>
                          <a:cs typeface="Times New Roman"/>
                        </a:rPr>
                        <a:t>20</a:t>
                      </a:r>
                      <a:endParaRPr lang="en-US" sz="28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069494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Handedness</a:t>
            </a:r>
            <a:endParaRPr lang="en-US" dirty="0"/>
          </a:p>
        </p:txBody>
      </p:sp>
      <p:sp>
        <p:nvSpPr>
          <p:cNvPr id="3" name="Content Placeholder 2"/>
          <p:cNvSpPr>
            <a:spLocks noGrp="1"/>
          </p:cNvSpPr>
          <p:nvPr>
            <p:ph idx="1"/>
          </p:nvPr>
        </p:nvSpPr>
        <p:spPr/>
        <p:txBody>
          <a:bodyPr/>
          <a:lstStyle/>
          <a:p>
            <a:pPr marL="0" lvl="0" indent="0">
              <a:buNone/>
            </a:pPr>
            <a:r>
              <a:rPr lang="en-US" dirty="0" smtClean="0"/>
              <a:t>(b) </a:t>
            </a:r>
            <a:r>
              <a:rPr lang="en-US" dirty="0"/>
              <a:t>What is the probability that the student is female and right-handed?</a:t>
            </a:r>
          </a:p>
          <a:p>
            <a:pPr marL="0" indent="0" algn="ctr">
              <a:buNone/>
            </a:pPr>
            <a:r>
              <a:rPr lang="en-US" b="1" dirty="0" smtClean="0"/>
              <a:t>P(F and R) = 8/20</a:t>
            </a:r>
          </a:p>
          <a:p>
            <a:pPr marL="0" lvl="0" indent="0">
              <a:buNone/>
            </a:pPr>
            <a:r>
              <a:rPr lang="en-US" dirty="0" smtClean="0"/>
              <a:t>(c) </a:t>
            </a:r>
            <a:r>
              <a:rPr lang="en-US" dirty="0"/>
              <a:t>What is the probability that the student is female or right-handed?</a:t>
            </a:r>
          </a:p>
          <a:p>
            <a:pPr marL="0" indent="0" algn="ctr">
              <a:buNone/>
            </a:pPr>
            <a:r>
              <a:rPr lang="en-US" b="1" dirty="0" smtClean="0"/>
              <a:t>P(F or R) = 10/20 + 17/20 – 8/20</a:t>
            </a:r>
          </a:p>
          <a:p>
            <a:pPr marL="0" indent="0" algn="ctr">
              <a:buNone/>
            </a:pPr>
            <a:r>
              <a:rPr lang="en-US" b="1" dirty="0" smtClean="0"/>
              <a:t>= 19/20</a:t>
            </a:r>
            <a:endParaRPr lang="en-US" b="1" dirty="0"/>
          </a:p>
        </p:txBody>
      </p:sp>
    </p:spTree>
    <p:extLst>
      <p:ext uri="{BB962C8B-B14F-4D97-AF65-F5344CB8AC3E}">
        <p14:creationId xmlns:p14="http://schemas.microsoft.com/office/powerpoint/2010/main" val="306949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C:\Users\Josh\Desktop\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04800"/>
            <a:ext cx="4191000" cy="614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454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Handedness</a:t>
            </a:r>
            <a:endParaRPr lang="en-US" dirty="0"/>
          </a:p>
        </p:txBody>
      </p:sp>
      <p:sp>
        <p:nvSpPr>
          <p:cNvPr id="3" name="Content Placeholder 2"/>
          <p:cNvSpPr>
            <a:spLocks noGrp="1"/>
          </p:cNvSpPr>
          <p:nvPr>
            <p:ph idx="1"/>
          </p:nvPr>
        </p:nvSpPr>
        <p:spPr/>
        <p:txBody>
          <a:bodyPr/>
          <a:lstStyle/>
          <a:p>
            <a:pPr marL="0" lvl="0" indent="0">
              <a:buNone/>
            </a:pPr>
            <a:r>
              <a:rPr lang="en-US" dirty="0" smtClean="0"/>
              <a:t>(d) </a:t>
            </a:r>
            <a:r>
              <a:rPr lang="en-US" dirty="0"/>
              <a:t>Given that the student is female, what is the probability that she is right-handed?  </a:t>
            </a:r>
          </a:p>
          <a:p>
            <a:pPr marL="0" indent="0" algn="ctr">
              <a:buNone/>
            </a:pPr>
            <a:r>
              <a:rPr lang="en-US" b="1" dirty="0" smtClean="0"/>
              <a:t>P(R | F) = 8/10</a:t>
            </a:r>
          </a:p>
          <a:p>
            <a:pPr marL="0" lvl="0" indent="0">
              <a:buNone/>
            </a:pPr>
            <a:r>
              <a:rPr lang="en-US" dirty="0" smtClean="0"/>
              <a:t>(e) </a:t>
            </a:r>
            <a:r>
              <a:rPr lang="en-US" dirty="0"/>
              <a:t>Are “selecting a female” and “selecting a right-hander” independent events?  Justify.  </a:t>
            </a:r>
          </a:p>
          <a:p>
            <a:pPr marL="0" indent="0" algn="ctr">
              <a:buNone/>
            </a:pPr>
            <a:r>
              <a:rPr lang="en-US" b="1" dirty="0" smtClean="0"/>
              <a:t>P(R | F) = 8/10 = 0.80</a:t>
            </a:r>
          </a:p>
          <a:p>
            <a:pPr marL="0" indent="0" algn="ctr">
              <a:buNone/>
            </a:pPr>
            <a:r>
              <a:rPr lang="en-US" b="1" dirty="0" smtClean="0"/>
              <a:t>P(R | M) = 9/10 = 0.90</a:t>
            </a:r>
          </a:p>
          <a:p>
            <a:pPr marL="0" indent="0" algn="ctr">
              <a:buNone/>
            </a:pPr>
            <a:r>
              <a:rPr lang="en-US" b="1" dirty="0" smtClean="0"/>
              <a:t>P(R) = 17/20 = 0.85</a:t>
            </a:r>
            <a:endParaRPr lang="en-US" b="1" dirty="0"/>
          </a:p>
        </p:txBody>
      </p:sp>
    </p:spTree>
    <p:extLst>
      <p:ext uri="{BB962C8B-B14F-4D97-AF65-F5344CB8AC3E}">
        <p14:creationId xmlns:p14="http://schemas.microsoft.com/office/powerpoint/2010/main" val="306949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Question	</a:t>
            </a:r>
            <a:endParaRPr lang="en-US" dirty="0"/>
          </a:p>
        </p:txBody>
      </p:sp>
      <p:sp>
        <p:nvSpPr>
          <p:cNvPr id="3" name="Content Placeholder 2"/>
          <p:cNvSpPr>
            <a:spLocks noGrp="1"/>
          </p:cNvSpPr>
          <p:nvPr>
            <p:ph idx="1"/>
          </p:nvPr>
        </p:nvSpPr>
        <p:spPr/>
        <p:txBody>
          <a:bodyPr/>
          <a:lstStyle/>
          <a:p>
            <a:pPr marL="0" indent="0">
              <a:buNone/>
            </a:pPr>
            <a:r>
              <a:rPr lang="en-US" dirty="0" smtClean="0"/>
              <a:t>If gender and class status are independent, what is x?</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8075554"/>
              </p:ext>
            </p:extLst>
          </p:nvPr>
        </p:nvGraphicFramePr>
        <p:xfrm>
          <a:off x="1600200" y="2590800"/>
          <a:ext cx="6096000" cy="22250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endParaRPr lang="en-US" dirty="0"/>
                    </a:p>
                  </a:txBody>
                  <a:tcPr/>
                </a:tc>
                <a:tc>
                  <a:txBody>
                    <a:bodyPr/>
                    <a:lstStyle/>
                    <a:p>
                      <a:pPr algn="ctr"/>
                      <a:r>
                        <a:rPr lang="en-US" dirty="0" smtClean="0"/>
                        <a:t>Male</a:t>
                      </a:r>
                      <a:endParaRPr lang="en-US" dirty="0"/>
                    </a:p>
                  </a:txBody>
                  <a:tcPr/>
                </a:tc>
                <a:tc>
                  <a:txBody>
                    <a:bodyPr/>
                    <a:lstStyle/>
                    <a:p>
                      <a:pPr algn="ctr"/>
                      <a:r>
                        <a:rPr lang="en-US" dirty="0" smtClean="0"/>
                        <a:t>Female</a:t>
                      </a:r>
                      <a:endParaRPr lang="en-US" dirty="0"/>
                    </a:p>
                  </a:txBody>
                  <a:tcPr/>
                </a:tc>
                <a:tc>
                  <a:txBody>
                    <a:bodyPr/>
                    <a:lstStyle/>
                    <a:p>
                      <a:pPr algn="ctr"/>
                      <a:r>
                        <a:rPr lang="en-US" dirty="0" smtClean="0"/>
                        <a:t>Total</a:t>
                      </a:r>
                      <a:endParaRPr lang="en-US" dirty="0"/>
                    </a:p>
                  </a:txBody>
                  <a:tcPr/>
                </a:tc>
              </a:tr>
              <a:tr h="370840">
                <a:tc>
                  <a:txBody>
                    <a:bodyPr/>
                    <a:lstStyle/>
                    <a:p>
                      <a:pPr algn="ctr"/>
                      <a:r>
                        <a:rPr lang="en-US" dirty="0" smtClean="0"/>
                        <a:t>Freshman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30</a:t>
                      </a:r>
                      <a:endParaRPr lang="en-US" dirty="0"/>
                    </a:p>
                  </a:txBody>
                  <a:tcPr/>
                </a:tc>
              </a:tr>
              <a:tr h="370840">
                <a:tc>
                  <a:txBody>
                    <a:bodyPr/>
                    <a:lstStyle/>
                    <a:p>
                      <a:pPr algn="ctr"/>
                      <a:r>
                        <a:rPr lang="en-US" dirty="0" smtClean="0"/>
                        <a:t>Sophomore</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Junior</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Senior</a:t>
                      </a:r>
                      <a:endParaRPr lang="en-US" dirty="0"/>
                    </a:p>
                  </a:txBody>
                  <a:tcPr/>
                </a:tc>
                <a:tc>
                  <a:txBody>
                    <a:bodyPr/>
                    <a:lstStyle/>
                    <a:p>
                      <a:pPr algn="ctr"/>
                      <a:r>
                        <a:rPr lang="en-US" dirty="0" smtClean="0"/>
                        <a:t>x</a:t>
                      </a:r>
                      <a:endParaRPr lang="en-US" dirty="0"/>
                    </a:p>
                  </a:txBody>
                  <a:tcPr/>
                </a:tc>
                <a:tc>
                  <a:txBody>
                    <a:bodyPr/>
                    <a:lstStyle/>
                    <a:p>
                      <a:pPr algn="ctr"/>
                      <a:endParaRPr lang="en-US"/>
                    </a:p>
                  </a:txBody>
                  <a:tcPr/>
                </a:tc>
                <a:tc>
                  <a:txBody>
                    <a:bodyPr/>
                    <a:lstStyle/>
                    <a:p>
                      <a:pPr algn="ctr"/>
                      <a:r>
                        <a:rPr lang="en-US" dirty="0" smtClean="0"/>
                        <a:t>20</a:t>
                      </a:r>
                      <a:endParaRPr lang="en-US" dirty="0"/>
                    </a:p>
                  </a:txBody>
                  <a:tcPr/>
                </a:tc>
              </a:tr>
              <a:tr h="370840">
                <a:tc>
                  <a:txBody>
                    <a:bodyPr/>
                    <a:lstStyle/>
                    <a:p>
                      <a:pPr algn="ctr"/>
                      <a:r>
                        <a:rPr lang="en-US" dirty="0" smtClean="0"/>
                        <a:t>Total</a:t>
                      </a:r>
                      <a:endParaRPr lang="en-US" dirty="0"/>
                    </a:p>
                  </a:txBody>
                  <a:tcPr/>
                </a:tc>
                <a:tc>
                  <a:txBody>
                    <a:bodyPr/>
                    <a:lstStyle/>
                    <a:p>
                      <a:pPr algn="ctr"/>
                      <a:r>
                        <a:rPr lang="en-US" dirty="0" smtClean="0"/>
                        <a:t>40</a:t>
                      </a:r>
                      <a:endParaRPr lang="en-US" dirty="0"/>
                    </a:p>
                  </a:txBody>
                  <a:tcPr/>
                </a:tc>
                <a:tc>
                  <a:txBody>
                    <a:bodyPr/>
                    <a:lstStyle/>
                    <a:p>
                      <a:pPr algn="ctr"/>
                      <a:r>
                        <a:rPr lang="en-US" dirty="0" smtClean="0"/>
                        <a:t>60</a:t>
                      </a:r>
                      <a:endParaRPr lang="en-US" dirty="0"/>
                    </a:p>
                  </a:txBody>
                  <a:tcPr/>
                </a:tc>
                <a:tc>
                  <a:txBody>
                    <a:bodyPr/>
                    <a:lstStyle/>
                    <a:p>
                      <a:pPr algn="ctr"/>
                      <a:r>
                        <a:rPr lang="en-US" dirty="0" smtClean="0"/>
                        <a:t>100</a:t>
                      </a:r>
                      <a:endParaRPr lang="en-US" dirty="0"/>
                    </a:p>
                  </a:txBody>
                  <a:tcPr/>
                </a:tc>
              </a:tr>
            </a:tbl>
          </a:graphicData>
        </a:graphic>
      </p:graphicFrame>
    </p:spTree>
    <p:extLst>
      <p:ext uri="{BB962C8B-B14F-4D97-AF65-F5344CB8AC3E}">
        <p14:creationId xmlns:p14="http://schemas.microsoft.com/office/powerpoint/2010/main" val="515546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rmAutofit fontScale="90000"/>
          </a:bodyPr>
          <a:lstStyle/>
          <a:p>
            <a:r>
              <a:rPr lang="en-US" b="1" dirty="0"/>
              <a:t>Tree Diagrams, the </a:t>
            </a:r>
            <a:r>
              <a:rPr lang="en-US" b="1" dirty="0" smtClean="0"/>
              <a:t>General Multiplication </a:t>
            </a:r>
            <a:r>
              <a:rPr lang="en-US" b="1" dirty="0"/>
              <a:t>Rule, </a:t>
            </a:r>
            <a:r>
              <a:rPr lang="en-US" b="1" dirty="0" smtClean="0"/>
              <a:t>and Independence </a:t>
            </a:r>
            <a:r>
              <a:rPr lang="en-US" dirty="0"/>
              <a:t>(S-CP.1, 2, 8)</a:t>
            </a:r>
            <a:br>
              <a:rPr lang="en-US" dirty="0"/>
            </a:br>
            <a:endParaRPr lang="en-US" dirty="0"/>
          </a:p>
        </p:txBody>
      </p:sp>
      <p:sp>
        <p:nvSpPr>
          <p:cNvPr id="3" name="Content Placeholder 2"/>
          <p:cNvSpPr>
            <a:spLocks noGrp="1"/>
          </p:cNvSpPr>
          <p:nvPr>
            <p:ph idx="1"/>
          </p:nvPr>
        </p:nvSpPr>
        <p:spPr>
          <a:xfrm>
            <a:off x="457200" y="2133600"/>
            <a:ext cx="8229600" cy="3992563"/>
          </a:xfrm>
        </p:spPr>
        <p:txBody>
          <a:bodyPr>
            <a:normAutofit lnSpcReduction="10000"/>
          </a:bodyPr>
          <a:lstStyle/>
          <a:p>
            <a:pPr marL="0" indent="0">
              <a:buNone/>
            </a:pPr>
            <a:r>
              <a:rPr lang="en-US" b="1" dirty="0"/>
              <a:t>Serve It Up!</a:t>
            </a:r>
            <a:endParaRPr lang="en-US" dirty="0"/>
          </a:p>
          <a:p>
            <a:pPr marL="0" indent="0">
              <a:buNone/>
            </a:pPr>
            <a:r>
              <a:rPr lang="en-US" dirty="0"/>
              <a:t>Tennis great Roger Federer made 63% of his first serves in the 2011 season. When Federer made his first serve, he won 78% of the points. When Federer missed his first serve and had to serve again, he won only 57% of the points.  Suppose we randomly choose a point on which Federer served.</a:t>
            </a:r>
          </a:p>
        </p:txBody>
      </p:sp>
    </p:spTree>
    <p:extLst>
      <p:ext uri="{BB962C8B-B14F-4D97-AF65-F5344CB8AC3E}">
        <p14:creationId xmlns:p14="http://schemas.microsoft.com/office/powerpoint/2010/main" val="3776308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 it Up!</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Display this chance process with a tree diagram.</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233611"/>
            <a:ext cx="4257675" cy="414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526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 it Up!</a:t>
            </a:r>
            <a:endParaRPr lang="en-US" dirty="0"/>
          </a:p>
        </p:txBody>
      </p:sp>
      <p:sp>
        <p:nvSpPr>
          <p:cNvPr id="3" name="Content Placeholder 2"/>
          <p:cNvSpPr>
            <a:spLocks noGrp="1"/>
          </p:cNvSpPr>
          <p:nvPr>
            <p:ph idx="1"/>
          </p:nvPr>
        </p:nvSpPr>
        <p:spPr/>
        <p:txBody>
          <a:bodyPr/>
          <a:lstStyle/>
          <a:p>
            <a:pPr marL="0" lvl="0" indent="0">
              <a:buNone/>
            </a:pPr>
            <a:r>
              <a:rPr lang="en-US" dirty="0" smtClean="0"/>
              <a:t>(b) </a:t>
            </a:r>
            <a:r>
              <a:rPr lang="en-US" dirty="0"/>
              <a:t>What is the probability that Federer makes his first serve and wins the point?</a:t>
            </a:r>
          </a:p>
          <a:p>
            <a:pPr marL="0" indent="0">
              <a:buNone/>
            </a:pP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667000"/>
            <a:ext cx="6061019" cy="3752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17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 it Up!</a:t>
            </a:r>
            <a:endParaRPr lang="en-US" dirty="0"/>
          </a:p>
        </p:txBody>
      </p:sp>
      <p:sp>
        <p:nvSpPr>
          <p:cNvPr id="3" name="Content Placeholder 2"/>
          <p:cNvSpPr>
            <a:spLocks noGrp="1"/>
          </p:cNvSpPr>
          <p:nvPr>
            <p:ph idx="1"/>
          </p:nvPr>
        </p:nvSpPr>
        <p:spPr/>
        <p:txBody>
          <a:bodyPr/>
          <a:lstStyle/>
          <a:p>
            <a:pPr marL="0" lvl="0" indent="0">
              <a:buNone/>
            </a:pPr>
            <a:r>
              <a:rPr lang="en-US" dirty="0" smtClean="0"/>
              <a:t>(c) </a:t>
            </a:r>
            <a:r>
              <a:rPr lang="en-US" dirty="0"/>
              <a:t>What is the General Multiplication Rule?  What if the two events are independent?  </a:t>
            </a:r>
          </a:p>
          <a:p>
            <a:pPr marL="0" indent="0">
              <a:buNone/>
            </a:pPr>
            <a:endParaRPr lang="en-US" sz="2800" dirty="0" smtClean="0"/>
          </a:p>
          <a:p>
            <a:pPr marL="0" indent="0" algn="ctr">
              <a:buNone/>
            </a:pPr>
            <a:r>
              <a:rPr lang="en-US" sz="3600" b="1" dirty="0" smtClean="0"/>
              <a:t>P(A and B) = P(A) x P(B | A)</a:t>
            </a:r>
          </a:p>
          <a:p>
            <a:pPr marL="0" indent="0" algn="ctr">
              <a:buNone/>
            </a:pPr>
            <a:endParaRPr lang="en-US" sz="3600" b="1" dirty="0"/>
          </a:p>
          <a:p>
            <a:pPr marL="0" indent="0" algn="ctr">
              <a:buNone/>
            </a:pPr>
            <a:r>
              <a:rPr lang="en-US" sz="3600" dirty="0" smtClean="0"/>
              <a:t>If A and B are independent,</a:t>
            </a:r>
          </a:p>
          <a:p>
            <a:pPr marL="0" indent="0" algn="ctr">
              <a:buNone/>
            </a:pPr>
            <a:r>
              <a:rPr lang="en-US" sz="3600" b="1" dirty="0" smtClean="0"/>
              <a:t>P(A and B) = P(A) x P(B)</a:t>
            </a:r>
          </a:p>
          <a:p>
            <a:pPr marL="0" indent="0" algn="ctr">
              <a:buNone/>
            </a:pPr>
            <a:endParaRPr lang="en-US" sz="3600" dirty="0"/>
          </a:p>
        </p:txBody>
      </p:sp>
    </p:spTree>
    <p:extLst>
      <p:ext uri="{BB962C8B-B14F-4D97-AF65-F5344CB8AC3E}">
        <p14:creationId xmlns:p14="http://schemas.microsoft.com/office/powerpoint/2010/main" val="40421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 it Up!</a:t>
            </a:r>
            <a:endParaRPr lang="en-US" dirty="0"/>
          </a:p>
        </p:txBody>
      </p:sp>
      <p:sp>
        <p:nvSpPr>
          <p:cNvPr id="3" name="Content Placeholder 2"/>
          <p:cNvSpPr>
            <a:spLocks noGrp="1"/>
          </p:cNvSpPr>
          <p:nvPr>
            <p:ph idx="1"/>
          </p:nvPr>
        </p:nvSpPr>
        <p:spPr/>
        <p:txBody>
          <a:bodyPr/>
          <a:lstStyle/>
          <a:p>
            <a:pPr marL="0" lvl="0" indent="0">
              <a:buNone/>
            </a:pPr>
            <a:r>
              <a:rPr lang="en-US" dirty="0" smtClean="0"/>
              <a:t>(d) </a:t>
            </a:r>
            <a:r>
              <a:rPr lang="en-US" dirty="0"/>
              <a:t>What is the probability that Federer wins the point?</a:t>
            </a:r>
          </a:p>
          <a:p>
            <a:pPr marL="0" indent="0">
              <a:buNone/>
            </a:pPr>
            <a:endParaRPr lang="en-US" dirty="0" smtClean="0"/>
          </a:p>
          <a:p>
            <a:pPr marL="0" indent="0">
              <a:buNone/>
            </a:pPr>
            <a:r>
              <a:rPr lang="en-US" b="1" dirty="0" smtClean="0"/>
              <a:t>P(Win) = P(Win | made first serve) +</a:t>
            </a:r>
          </a:p>
          <a:p>
            <a:pPr marL="0" indent="0">
              <a:buNone/>
            </a:pPr>
            <a:r>
              <a:rPr lang="en-US" b="1" dirty="0"/>
              <a:t>	</a:t>
            </a:r>
            <a:r>
              <a:rPr lang="en-US" b="1" dirty="0" smtClean="0"/>
              <a:t>	P(Win | missed first serve) </a:t>
            </a:r>
          </a:p>
          <a:p>
            <a:pPr marL="0" indent="0">
              <a:buNone/>
            </a:pPr>
            <a:r>
              <a:rPr lang="en-US" b="1" dirty="0"/>
              <a:t>	</a:t>
            </a:r>
            <a:r>
              <a:rPr lang="en-US" b="1" dirty="0" smtClean="0"/>
              <a:t>	= 0.4914 + 0.2109</a:t>
            </a:r>
          </a:p>
          <a:p>
            <a:pPr marL="0" indent="0">
              <a:buNone/>
            </a:pPr>
            <a:r>
              <a:rPr lang="en-US" b="1" dirty="0"/>
              <a:t>	</a:t>
            </a:r>
            <a:r>
              <a:rPr lang="en-US" b="1" dirty="0" smtClean="0"/>
              <a:t>	= 0.7023</a:t>
            </a:r>
            <a:endParaRPr lang="en-US" b="1" dirty="0"/>
          </a:p>
        </p:txBody>
      </p:sp>
    </p:spTree>
    <p:extLst>
      <p:ext uri="{BB962C8B-B14F-4D97-AF65-F5344CB8AC3E}">
        <p14:creationId xmlns:p14="http://schemas.microsoft.com/office/powerpoint/2010/main" val="40421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 it Up!</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lvl="0" indent="0">
                  <a:buNone/>
                </a:pPr>
                <a:r>
                  <a:rPr lang="en-US" dirty="0" smtClean="0"/>
                  <a:t>(e) </a:t>
                </a:r>
                <a:r>
                  <a:rPr lang="en-US" dirty="0"/>
                  <a:t>Given that Federer won the point, what is the probability that he missed his first serve?</a:t>
                </a:r>
              </a:p>
              <a:p>
                <a:pPr marL="0" indent="0">
                  <a:buNone/>
                </a:pPr>
                <a:endParaRPr lang="en-US" dirty="0" smtClean="0"/>
              </a:p>
              <a:p>
                <a:pPr marL="0" indent="0">
                  <a:buNone/>
                </a:pPr>
                <a:r>
                  <a:rPr lang="en-US" b="1" dirty="0" smtClean="0"/>
                  <a:t>P(miss 1st | won point) = </a:t>
                </a:r>
                <a14:m>
                  <m:oMath xmlns:m="http://schemas.openxmlformats.org/officeDocument/2006/math">
                    <m:f>
                      <m:fPr>
                        <m:ctrlPr>
                          <a:rPr lang="en-US" sz="4000" b="1" i="1" smtClean="0">
                            <a:latin typeface="Cambria Math"/>
                          </a:rPr>
                        </m:ctrlPr>
                      </m:fPr>
                      <m:num>
                        <m:r>
                          <a:rPr lang="en-US" sz="4000" b="1" i="1" smtClean="0">
                            <a:latin typeface="Cambria Math"/>
                          </a:rPr>
                          <m:t>𝑷</m:t>
                        </m:r>
                        <m:r>
                          <a:rPr lang="en-US" sz="4000" b="1" i="1" smtClean="0">
                            <a:latin typeface="Cambria Math"/>
                          </a:rPr>
                          <m:t>(</m:t>
                        </m:r>
                        <m:r>
                          <a:rPr lang="en-US" sz="4000" b="1" i="1" smtClean="0">
                            <a:latin typeface="Cambria Math"/>
                          </a:rPr>
                          <m:t>𝒎𝒊𝒔𝒔</m:t>
                        </m:r>
                        <m:r>
                          <a:rPr lang="en-US" sz="4000" b="1" i="1" smtClean="0">
                            <a:latin typeface="Cambria Math"/>
                          </a:rPr>
                          <m:t> </m:t>
                        </m:r>
                        <m:r>
                          <a:rPr lang="en-US" sz="4000" b="1" i="1" smtClean="0">
                            <a:latin typeface="Cambria Math"/>
                          </a:rPr>
                          <m:t>𝒂𝒏𝒅</m:t>
                        </m:r>
                        <m:r>
                          <a:rPr lang="en-US" sz="4000" b="1" i="1" smtClean="0">
                            <a:latin typeface="Cambria Math"/>
                          </a:rPr>
                          <m:t> </m:t>
                        </m:r>
                        <m:r>
                          <a:rPr lang="en-US" sz="4000" b="1" i="1" smtClean="0">
                            <a:latin typeface="Cambria Math"/>
                          </a:rPr>
                          <m:t>𝒘𝒐𝒏</m:t>
                        </m:r>
                        <m:r>
                          <a:rPr lang="en-US" sz="4000" b="1" i="1" smtClean="0">
                            <a:latin typeface="Cambria Math"/>
                          </a:rPr>
                          <m:t>)</m:t>
                        </m:r>
                      </m:num>
                      <m:den>
                        <m:r>
                          <a:rPr lang="en-US" sz="4000" b="1" i="1" smtClean="0">
                            <a:latin typeface="Cambria Math"/>
                          </a:rPr>
                          <m:t>𝑷</m:t>
                        </m:r>
                        <m:r>
                          <a:rPr lang="en-US" sz="4000" b="1" i="1" smtClean="0">
                            <a:latin typeface="Cambria Math"/>
                          </a:rPr>
                          <m:t>(</m:t>
                        </m:r>
                        <m:r>
                          <a:rPr lang="en-US" sz="4000" b="1" i="1" smtClean="0">
                            <a:latin typeface="Cambria Math"/>
                          </a:rPr>
                          <m:t>𝒘𝒐𝒏</m:t>
                        </m:r>
                        <m:r>
                          <a:rPr lang="en-US" sz="4000" b="1" i="1" smtClean="0">
                            <a:latin typeface="Cambria Math"/>
                          </a:rPr>
                          <m:t>)</m:t>
                        </m:r>
                      </m:den>
                    </m:f>
                  </m:oMath>
                </a14:m>
                <a:endParaRPr lang="en-US" b="1" dirty="0" smtClean="0"/>
              </a:p>
              <a:p>
                <a:pPr marL="0" indent="0">
                  <a:buNone/>
                </a:pPr>
                <a:r>
                  <a:rPr lang="en-US" b="1" dirty="0"/>
                  <a:t>	</a:t>
                </a:r>
                <a:r>
                  <a:rPr lang="en-US" b="1" dirty="0" smtClean="0"/>
                  <a:t>			    = </a:t>
                </a:r>
                <a14:m>
                  <m:oMath xmlns:m="http://schemas.openxmlformats.org/officeDocument/2006/math">
                    <m:f>
                      <m:fPr>
                        <m:ctrlPr>
                          <a:rPr lang="en-US" sz="4000" b="1" i="1" smtClean="0">
                            <a:latin typeface="Cambria Math"/>
                          </a:rPr>
                        </m:ctrlPr>
                      </m:fPr>
                      <m:num>
                        <m:r>
                          <a:rPr lang="en-US" sz="4000" b="1" i="1" smtClean="0">
                            <a:latin typeface="Cambria Math"/>
                          </a:rPr>
                          <m:t>𝟎</m:t>
                        </m:r>
                        <m:r>
                          <a:rPr lang="en-US" sz="4000" b="1" i="1" smtClean="0">
                            <a:latin typeface="Cambria Math"/>
                          </a:rPr>
                          <m:t>.</m:t>
                        </m:r>
                        <m:r>
                          <a:rPr lang="en-US" sz="4000" b="1" i="1" smtClean="0">
                            <a:latin typeface="Cambria Math"/>
                          </a:rPr>
                          <m:t>𝟐𝟏𝟎𝟗</m:t>
                        </m:r>
                      </m:num>
                      <m:den>
                        <m:r>
                          <a:rPr lang="en-US" sz="4000" b="1" i="1" smtClean="0">
                            <a:latin typeface="Cambria Math"/>
                          </a:rPr>
                          <m:t>𝟎</m:t>
                        </m:r>
                        <m:r>
                          <a:rPr lang="en-US" sz="4000" b="1" i="1" smtClean="0">
                            <a:latin typeface="Cambria Math"/>
                          </a:rPr>
                          <m:t>.</m:t>
                        </m:r>
                        <m:r>
                          <a:rPr lang="en-US" sz="4000" b="1" i="1" smtClean="0">
                            <a:latin typeface="Cambria Math"/>
                          </a:rPr>
                          <m:t>𝟕𝟎𝟐𝟑</m:t>
                        </m:r>
                      </m:den>
                    </m:f>
                  </m:oMath>
                </a14:m>
                <a:r>
                  <a:rPr lang="en-US" b="1" dirty="0" smtClean="0"/>
                  <a:t> = 0.30</a:t>
                </a: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a:stretch>
              </a:blipFill>
            </p:spPr>
            <p:txBody>
              <a:bodyPr/>
              <a:lstStyle/>
              <a:p>
                <a:r>
                  <a:rPr lang="en-US">
                    <a:noFill/>
                  </a:rPr>
                  <a:t> </a:t>
                </a:r>
              </a:p>
            </p:txBody>
          </p:sp>
        </mc:Fallback>
      </mc:AlternateContent>
    </p:spTree>
    <p:extLst>
      <p:ext uri="{BB962C8B-B14F-4D97-AF65-F5344CB8AC3E}">
        <p14:creationId xmlns:p14="http://schemas.microsoft.com/office/powerpoint/2010/main" val="4042124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False Positives and Drug </a:t>
            </a:r>
            <a:r>
              <a:rPr lang="en-US" b="1" dirty="0" smtClean="0"/>
              <a:t>Testing</a:t>
            </a:r>
            <a:endParaRPr lang="en-US" dirty="0"/>
          </a:p>
        </p:txBody>
      </p:sp>
      <p:sp>
        <p:nvSpPr>
          <p:cNvPr id="3" name="Content Placeholder 2"/>
          <p:cNvSpPr>
            <a:spLocks noGrp="1"/>
          </p:cNvSpPr>
          <p:nvPr>
            <p:ph idx="1"/>
          </p:nvPr>
        </p:nvSpPr>
        <p:spPr/>
        <p:txBody>
          <a:bodyPr/>
          <a:lstStyle/>
          <a:p>
            <a:pPr marL="0" indent="0">
              <a:buNone/>
            </a:pPr>
            <a:r>
              <a:rPr lang="en-US" dirty="0"/>
              <a:t>Many employers require prospective employees to take a drug test.  A positive result on this test indicates that the prospective employee uses illegal drugs.  However, not all people who test positive actually use drugs.  Suppose that 4% of prospective employees use drugs, the false positive rate is 5%, and the false negative rate is 10%.  Select one prospective employee at random.</a:t>
            </a:r>
          </a:p>
          <a:p>
            <a:pPr marL="0" indent="0">
              <a:buNone/>
            </a:pPr>
            <a:endParaRPr lang="en-US" dirty="0"/>
          </a:p>
        </p:txBody>
      </p:sp>
    </p:spTree>
    <p:extLst>
      <p:ext uri="{BB962C8B-B14F-4D97-AF65-F5344CB8AC3E}">
        <p14:creationId xmlns:p14="http://schemas.microsoft.com/office/powerpoint/2010/main" val="36747071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False Positives and Drug </a:t>
            </a:r>
            <a:r>
              <a:rPr lang="en-US" b="1" dirty="0" smtClean="0"/>
              <a:t>Testing</a:t>
            </a:r>
            <a:endParaRPr lang="en-US" dirty="0"/>
          </a:p>
        </p:txBody>
      </p:sp>
      <p:sp>
        <p:nvSpPr>
          <p:cNvPr id="3" name="Content Placeholder 2"/>
          <p:cNvSpPr>
            <a:spLocks noGrp="1"/>
          </p:cNvSpPr>
          <p:nvPr>
            <p:ph idx="1"/>
          </p:nvPr>
        </p:nvSpPr>
        <p:spPr/>
        <p:txBody>
          <a:bodyPr/>
          <a:lstStyle/>
          <a:p>
            <a:pPr marL="0" lvl="0" indent="0">
              <a:buNone/>
            </a:pPr>
            <a:r>
              <a:rPr lang="en-US" dirty="0" smtClean="0"/>
              <a:t>(a) </a:t>
            </a:r>
            <a:r>
              <a:rPr lang="en-US" dirty="0"/>
              <a:t>Would it be better to use a tree diagram or a two-way table to summarize this chance process?</a:t>
            </a:r>
          </a:p>
          <a:p>
            <a:pPr marL="0" indent="0">
              <a:buNone/>
            </a:pPr>
            <a:endParaRPr lang="en-US" dirty="0"/>
          </a:p>
        </p:txBody>
      </p:sp>
    </p:spTree>
    <p:extLst>
      <p:ext uri="{BB962C8B-B14F-4D97-AF65-F5344CB8AC3E}">
        <p14:creationId xmlns:p14="http://schemas.microsoft.com/office/powerpoint/2010/main" val="2997824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From the </a:t>
            </a:r>
            <a:r>
              <a:rPr lang="en-US" sz="3600" b="1" i="1" dirty="0"/>
              <a:t>Common Core State Standards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1596744"/>
              </p:ext>
            </p:extLst>
          </p:nvPr>
        </p:nvGraphicFramePr>
        <p:xfrm>
          <a:off x="609600" y="1219200"/>
          <a:ext cx="7848600" cy="4895113"/>
        </p:xfrm>
        <a:graphic>
          <a:graphicData uri="http://schemas.openxmlformats.org/drawingml/2006/table">
            <a:tbl>
              <a:tblPr firstRow="1" firstCol="1" lastRow="1" lastCol="1" bandRow="1" bandCol="1">
                <a:tableStyleId>{5C22544A-7EE6-4342-B048-85BDC9FD1C3A}</a:tableStyleId>
              </a:tblPr>
              <a:tblGrid>
                <a:gridCol w="294291"/>
                <a:gridCol w="7554309"/>
              </a:tblGrid>
              <a:tr h="993673">
                <a:tc gridSpan="2">
                  <a:txBody>
                    <a:bodyPr/>
                    <a:lstStyle/>
                    <a:p>
                      <a:pPr marL="0" marR="0">
                        <a:spcBef>
                          <a:spcPts val="0"/>
                        </a:spcBef>
                        <a:spcAft>
                          <a:spcPts val="0"/>
                        </a:spcAft>
                      </a:pPr>
                      <a:r>
                        <a:rPr lang="en-US" sz="1800" dirty="0">
                          <a:solidFill>
                            <a:schemeClr val="tx1"/>
                          </a:solidFill>
                          <a:effectLst/>
                        </a:rPr>
                        <a:t> </a:t>
                      </a:r>
                      <a:endParaRPr lang="en-US" sz="2400" dirty="0">
                        <a:solidFill>
                          <a:schemeClr val="tx1"/>
                        </a:solidFill>
                        <a:effectLst/>
                      </a:endParaRPr>
                    </a:p>
                    <a:p>
                      <a:pPr marL="0" marR="0">
                        <a:spcBef>
                          <a:spcPts val="0"/>
                        </a:spcBef>
                        <a:spcAft>
                          <a:spcPts val="0"/>
                        </a:spcAft>
                      </a:pPr>
                      <a:r>
                        <a:rPr lang="en-US" sz="2400" dirty="0">
                          <a:solidFill>
                            <a:schemeClr val="tx1"/>
                          </a:solidFill>
                          <a:effectLst/>
                        </a:rPr>
                        <a:t>Conditional Probability and the Rules of Probability (S-CP)</a:t>
                      </a:r>
                    </a:p>
                    <a:p>
                      <a:pPr marL="0" marR="0">
                        <a:spcBef>
                          <a:spcPts val="0"/>
                        </a:spcBef>
                        <a:spcAft>
                          <a:spcPts val="0"/>
                        </a:spcAft>
                      </a:pPr>
                      <a:r>
                        <a:rPr lang="en-US" sz="1800" dirty="0">
                          <a:solidFill>
                            <a:schemeClr val="tx1"/>
                          </a:solidFill>
                          <a:effectLst/>
                        </a:rPr>
                        <a:t> </a:t>
                      </a:r>
                      <a:endParaRPr lang="en-US" sz="1800" dirty="0">
                        <a:solidFill>
                          <a:schemeClr val="tx1"/>
                        </a:solidFill>
                        <a:effectLst/>
                        <a:latin typeface="Times New Roman"/>
                        <a:ea typeface="Times New Roman"/>
                      </a:endParaRPr>
                    </a:p>
                  </a:txBody>
                  <a:tcPr marL="68580" marR="68580" marT="0" marB="0">
                    <a:solidFill>
                      <a:schemeClr val="bg1"/>
                    </a:solidFill>
                  </a:tcPr>
                </a:tc>
                <a:tc hMerge="1">
                  <a:txBody>
                    <a:bodyPr/>
                    <a:lstStyle/>
                    <a:p>
                      <a:endParaRPr lang="en-US"/>
                    </a:p>
                  </a:txBody>
                  <a:tcPr/>
                </a:tc>
              </a:tr>
              <a:tr h="481781">
                <a:tc gridSpan="2">
                  <a:txBody>
                    <a:bodyPr/>
                    <a:lstStyle/>
                    <a:p>
                      <a:pPr marL="0" marR="0">
                        <a:spcBef>
                          <a:spcPts val="0"/>
                        </a:spcBef>
                        <a:spcAft>
                          <a:spcPts val="0"/>
                        </a:spcAft>
                      </a:pPr>
                      <a:r>
                        <a:rPr lang="en-US" sz="2000" dirty="0">
                          <a:solidFill>
                            <a:schemeClr val="tx1"/>
                          </a:solidFill>
                          <a:effectLst/>
                        </a:rPr>
                        <a:t>Understand independence and conditional probability and use them to interpret data</a:t>
                      </a:r>
                      <a:endParaRPr lang="en-US" sz="2000" dirty="0">
                        <a:solidFill>
                          <a:schemeClr val="tx1"/>
                        </a:solidFill>
                        <a:effectLst/>
                        <a:latin typeface="Times New Roman"/>
                        <a:ea typeface="Times New Roman"/>
                      </a:endParaRPr>
                    </a:p>
                  </a:txBody>
                  <a:tcPr marL="68580" marR="68580" marT="0" marB="0">
                    <a:solidFill>
                      <a:schemeClr val="bg1"/>
                    </a:solidFill>
                  </a:tcPr>
                </a:tc>
                <a:tc hMerge="1">
                  <a:txBody>
                    <a:bodyPr/>
                    <a:lstStyle/>
                    <a:p>
                      <a:endParaRPr lang="en-US"/>
                    </a:p>
                  </a:txBody>
                  <a:tcPr/>
                </a:tc>
              </a:tr>
              <a:tr h="677504">
                <a:tc>
                  <a:txBody>
                    <a:bodyPr/>
                    <a:lstStyle/>
                    <a:p>
                      <a:pPr marL="0" marR="0">
                        <a:spcBef>
                          <a:spcPts val="0"/>
                        </a:spcBef>
                        <a:spcAft>
                          <a:spcPts val="0"/>
                        </a:spcAft>
                      </a:pPr>
                      <a:r>
                        <a:rPr lang="en-US" sz="1800" dirty="0">
                          <a:effectLst/>
                        </a:rPr>
                        <a:t> </a:t>
                      </a:r>
                      <a:endParaRPr lang="en-US" sz="1800" dirty="0">
                        <a:effectLst/>
                        <a:latin typeface="Times New Roman"/>
                        <a:ea typeface="Times New Roman"/>
                      </a:endParaRPr>
                    </a:p>
                  </a:txBody>
                  <a:tcPr marL="0" marR="0" marT="0" marB="0" anchor="ctr">
                    <a:solidFill>
                      <a:schemeClr val="bg1"/>
                    </a:solidFill>
                  </a:tcPr>
                </a:tc>
                <a:tc>
                  <a:txBody>
                    <a:bodyPr/>
                    <a:lstStyle/>
                    <a:p>
                      <a:pPr marL="0" marR="0" indent="0">
                        <a:spcBef>
                          <a:spcPts val="0"/>
                        </a:spcBef>
                        <a:spcAft>
                          <a:spcPts val="0"/>
                        </a:spcAft>
                        <a:buNone/>
                      </a:pPr>
                      <a:r>
                        <a:rPr lang="en-US" sz="1800" dirty="0" smtClean="0">
                          <a:solidFill>
                            <a:schemeClr val="tx1"/>
                          </a:solidFill>
                          <a:effectLst/>
                        </a:rPr>
                        <a:t>1. Describe </a:t>
                      </a:r>
                      <a:r>
                        <a:rPr lang="en-US" sz="1800" dirty="0">
                          <a:solidFill>
                            <a:schemeClr val="tx1"/>
                          </a:solidFill>
                          <a:effectLst/>
                        </a:rPr>
                        <a:t>events as subsets of a sample space (the set of outcomes) using characteristics (or categories) of the outcomes, or as unions, intersections, or complements of other events (“or,” “and,” “not</a:t>
                      </a:r>
                      <a:r>
                        <a:rPr lang="en-US" sz="1800" dirty="0" smtClean="0">
                          <a:solidFill>
                            <a:schemeClr val="tx1"/>
                          </a:solidFill>
                          <a:effectLst/>
                        </a:rPr>
                        <a:t>”).</a:t>
                      </a:r>
                    </a:p>
                    <a:p>
                      <a:pPr marL="0" marR="0" indent="0">
                        <a:spcBef>
                          <a:spcPts val="0"/>
                        </a:spcBef>
                        <a:spcAft>
                          <a:spcPts val="0"/>
                        </a:spcAft>
                        <a:buNone/>
                      </a:pPr>
                      <a:endParaRPr lang="en-US" sz="1800" dirty="0">
                        <a:solidFill>
                          <a:schemeClr val="tx1"/>
                        </a:solidFill>
                        <a:effectLst/>
                        <a:latin typeface="Times New Roman"/>
                        <a:ea typeface="Times New Roman"/>
                      </a:endParaRPr>
                    </a:p>
                  </a:txBody>
                  <a:tcPr marL="68580" marR="68580" marT="0" marB="0">
                    <a:solidFill>
                      <a:schemeClr val="bg1"/>
                    </a:solidFill>
                  </a:tcPr>
                </a:tc>
              </a:tr>
              <a:tr h="677504">
                <a:tc>
                  <a:txBody>
                    <a:bodyPr/>
                    <a:lstStyle/>
                    <a:p>
                      <a:pPr marL="0" marR="0">
                        <a:spcBef>
                          <a:spcPts val="0"/>
                        </a:spcBef>
                        <a:spcAft>
                          <a:spcPts val="0"/>
                        </a:spcAft>
                      </a:pPr>
                      <a:r>
                        <a:rPr lang="en-US" sz="1800" dirty="0">
                          <a:effectLst/>
                        </a:rPr>
                        <a:t> </a:t>
                      </a:r>
                      <a:endParaRPr lang="en-US" sz="1800" dirty="0">
                        <a:effectLst/>
                        <a:latin typeface="Times New Roman"/>
                        <a:ea typeface="Times New Roman"/>
                      </a:endParaRPr>
                    </a:p>
                  </a:txBody>
                  <a:tcPr marL="0" marR="0" marT="0" marB="0" anchor="ctr">
                    <a:solidFill>
                      <a:schemeClr val="bg1"/>
                    </a:solidFill>
                  </a:tcPr>
                </a:tc>
                <a:tc>
                  <a:txBody>
                    <a:bodyPr/>
                    <a:lstStyle/>
                    <a:p>
                      <a:pPr marL="0" marR="0">
                        <a:spcBef>
                          <a:spcPts val="0"/>
                        </a:spcBef>
                        <a:spcAft>
                          <a:spcPts val="0"/>
                        </a:spcAft>
                      </a:pPr>
                      <a:r>
                        <a:rPr lang="en-US" sz="1800" dirty="0">
                          <a:solidFill>
                            <a:schemeClr val="tx1"/>
                          </a:solidFill>
                          <a:effectLst/>
                        </a:rPr>
                        <a:t>2. Understand that two events A and B are independent if the probability of A and B occurring together is the product of their probabilities, and use this characterization to determine if they are independent</a:t>
                      </a:r>
                      <a:r>
                        <a:rPr lang="en-US" sz="1800" dirty="0" smtClean="0">
                          <a:solidFill>
                            <a:schemeClr val="tx1"/>
                          </a:solidFill>
                          <a:effectLst/>
                        </a:rPr>
                        <a:t>.</a:t>
                      </a:r>
                      <a:endParaRPr lang="en-US" sz="1800" dirty="0" smtClean="0">
                        <a:solidFill>
                          <a:schemeClr val="tx1"/>
                        </a:solidFill>
                        <a:effectLst/>
                        <a:latin typeface="Times New Roman"/>
                      </a:endParaRPr>
                    </a:p>
                    <a:p>
                      <a:pPr marL="0" marR="0">
                        <a:spcBef>
                          <a:spcPts val="0"/>
                        </a:spcBef>
                        <a:spcAft>
                          <a:spcPts val="0"/>
                        </a:spcAft>
                      </a:pPr>
                      <a:endParaRPr lang="en-US" sz="1800" dirty="0" smtClean="0">
                        <a:solidFill>
                          <a:schemeClr val="tx1"/>
                        </a:solidFill>
                        <a:effectLst/>
                      </a:endParaRPr>
                    </a:p>
                  </a:txBody>
                  <a:tcPr marL="68580" marR="68580" marT="0" marB="0">
                    <a:solidFill>
                      <a:schemeClr val="bg1"/>
                    </a:solidFill>
                  </a:tcPr>
                </a:tc>
              </a:tr>
              <a:tr h="903338">
                <a:tc>
                  <a:txBody>
                    <a:bodyPr/>
                    <a:lstStyle/>
                    <a:p>
                      <a:pPr marL="0" marR="0">
                        <a:spcBef>
                          <a:spcPts val="0"/>
                        </a:spcBef>
                        <a:spcAft>
                          <a:spcPts val="0"/>
                        </a:spcAft>
                      </a:pPr>
                      <a:r>
                        <a:rPr lang="en-US" sz="1800" dirty="0">
                          <a:effectLst/>
                        </a:rPr>
                        <a:t> </a:t>
                      </a:r>
                      <a:endParaRPr lang="en-US" sz="1800" dirty="0">
                        <a:effectLst/>
                        <a:latin typeface="Times New Roman"/>
                        <a:ea typeface="Times New Roman"/>
                      </a:endParaRPr>
                    </a:p>
                  </a:txBody>
                  <a:tcPr marL="0" marR="0" marT="0" marB="0" anchor="ctr">
                    <a:solidFill>
                      <a:schemeClr val="bg1"/>
                    </a:solidFill>
                  </a:tcPr>
                </a:tc>
                <a:tc>
                  <a:txBody>
                    <a:bodyPr/>
                    <a:lstStyle/>
                    <a:p>
                      <a:pPr marL="0" marR="0">
                        <a:spcBef>
                          <a:spcPts val="0"/>
                        </a:spcBef>
                        <a:spcAft>
                          <a:spcPts val="0"/>
                        </a:spcAft>
                      </a:pPr>
                      <a:r>
                        <a:rPr lang="en-US" sz="1800" dirty="0">
                          <a:solidFill>
                            <a:schemeClr val="tx1"/>
                          </a:solidFill>
                          <a:effectLst/>
                        </a:rPr>
                        <a:t>3. Understand the conditional probability of A given B as P(A and B)/P(B), and interpret independence of A and B as saying that the conditional probability of A given B is the same as the probability of A, and the conditional probability of B given A is the same as the probability of B.</a:t>
                      </a:r>
                      <a:endParaRPr lang="en-US" sz="1800" dirty="0">
                        <a:solidFill>
                          <a:schemeClr val="tx1"/>
                        </a:solidFill>
                        <a:effectLst/>
                        <a:latin typeface="Times New Roman"/>
                        <a:ea typeface="Times New Roman"/>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490885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False Positives and Drug </a:t>
            </a:r>
            <a:r>
              <a:rPr lang="en-US" b="1" dirty="0" smtClean="0"/>
              <a:t>Testing</a:t>
            </a:r>
            <a:endParaRPr lang="en-US" dirty="0"/>
          </a:p>
        </p:txBody>
      </p:sp>
      <p:sp>
        <p:nvSpPr>
          <p:cNvPr id="3" name="Content Placeholder 2"/>
          <p:cNvSpPr>
            <a:spLocks noGrp="1"/>
          </p:cNvSpPr>
          <p:nvPr>
            <p:ph idx="1"/>
          </p:nvPr>
        </p:nvSpPr>
        <p:spPr/>
        <p:txBody>
          <a:bodyPr/>
          <a:lstStyle/>
          <a:p>
            <a:pPr marL="0" indent="0">
              <a:buNone/>
            </a:pPr>
            <a:r>
              <a:rPr lang="en-US" dirty="0" smtClean="0"/>
              <a:t>It’s your turn…</a:t>
            </a:r>
          </a:p>
          <a:p>
            <a:pPr marL="0" indent="0">
              <a:buNone/>
            </a:pPr>
            <a:r>
              <a:rPr lang="en-US" dirty="0" smtClean="0"/>
              <a:t>(b) </a:t>
            </a:r>
            <a:r>
              <a:rPr lang="en-US" dirty="0"/>
              <a:t>What percent of prospective employees will test positive</a:t>
            </a:r>
            <a:r>
              <a:rPr lang="en-US" dirty="0" smtClean="0"/>
              <a:t>?</a:t>
            </a:r>
          </a:p>
          <a:p>
            <a:pPr marL="0" indent="0">
              <a:buNone/>
            </a:pPr>
            <a:r>
              <a:rPr lang="en-US" b="1" dirty="0" smtClean="0"/>
              <a:t>P(+) = P</a:t>
            </a:r>
            <a:r>
              <a:rPr lang="en-US" b="1" smtClean="0"/>
              <a:t>(+ </a:t>
            </a:r>
            <a:r>
              <a:rPr lang="en-US" b="1" smtClean="0"/>
              <a:t>and </a:t>
            </a:r>
            <a:r>
              <a:rPr lang="en-US" b="1" dirty="0" smtClean="0"/>
              <a:t>drugs) + P</a:t>
            </a:r>
            <a:r>
              <a:rPr lang="en-US" b="1" smtClean="0"/>
              <a:t>(+ </a:t>
            </a:r>
            <a:r>
              <a:rPr lang="en-US" b="1" smtClean="0"/>
              <a:t>and </a:t>
            </a:r>
            <a:r>
              <a:rPr lang="en-US" b="1" dirty="0" smtClean="0"/>
              <a:t>no drugs)</a:t>
            </a:r>
            <a:endParaRPr lang="en-US" b="1" dirty="0"/>
          </a:p>
          <a:p>
            <a:pPr marL="0" indent="0">
              <a:buNone/>
            </a:pPr>
            <a:r>
              <a:rPr lang="en-US" b="1" dirty="0" smtClean="0"/>
              <a:t>	= (0.04)(0.90) + (0.96)(0.05)</a:t>
            </a:r>
          </a:p>
          <a:p>
            <a:pPr marL="0" indent="0">
              <a:buNone/>
            </a:pPr>
            <a:r>
              <a:rPr lang="en-US" b="1" dirty="0"/>
              <a:t>	</a:t>
            </a:r>
            <a:r>
              <a:rPr lang="en-US" b="1" dirty="0" smtClean="0"/>
              <a:t>= 0.036 + 0.048</a:t>
            </a:r>
          </a:p>
          <a:p>
            <a:pPr marL="0" indent="0">
              <a:buNone/>
            </a:pPr>
            <a:r>
              <a:rPr lang="en-US" b="1" dirty="0"/>
              <a:t>	</a:t>
            </a:r>
            <a:r>
              <a:rPr lang="en-US" b="1" dirty="0" smtClean="0"/>
              <a:t>= 0.084</a:t>
            </a:r>
            <a:endParaRPr lang="en-US" b="1" dirty="0"/>
          </a:p>
        </p:txBody>
      </p:sp>
    </p:spTree>
    <p:extLst>
      <p:ext uri="{BB962C8B-B14F-4D97-AF65-F5344CB8AC3E}">
        <p14:creationId xmlns:p14="http://schemas.microsoft.com/office/powerpoint/2010/main" val="299782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False Positives and Drug </a:t>
            </a:r>
            <a:r>
              <a:rPr lang="en-US" b="1" dirty="0" smtClean="0"/>
              <a:t>Testing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0" indent="0">
                  <a:buNone/>
                </a:pPr>
                <a:r>
                  <a:rPr lang="en-US" dirty="0" smtClean="0"/>
                  <a:t>It’s your turn…</a:t>
                </a:r>
              </a:p>
              <a:p>
                <a:pPr marL="0" lvl="0" indent="0">
                  <a:buNone/>
                </a:pPr>
                <a:r>
                  <a:rPr lang="en-US" dirty="0" smtClean="0"/>
                  <a:t>(c) </a:t>
                </a:r>
                <a:r>
                  <a:rPr lang="en-US" dirty="0"/>
                  <a:t>What percent of prospective employees who test positive actually use illegal drugs?</a:t>
                </a:r>
              </a:p>
              <a:p>
                <a:pPr marL="0" indent="0">
                  <a:buNone/>
                </a:pPr>
                <a:r>
                  <a:rPr lang="en-US" b="1" dirty="0" smtClean="0"/>
                  <a:t>P(drugs | +) = </a:t>
                </a:r>
                <a14:m>
                  <m:oMath xmlns:m="http://schemas.openxmlformats.org/officeDocument/2006/math">
                    <m:f>
                      <m:fPr>
                        <m:ctrlPr>
                          <a:rPr lang="en-US" sz="4000" b="1" i="1" smtClean="0">
                            <a:latin typeface="Cambria Math"/>
                          </a:rPr>
                        </m:ctrlPr>
                      </m:fPr>
                      <m:num>
                        <m:r>
                          <a:rPr lang="en-US" sz="4000" b="1" i="1" smtClean="0">
                            <a:latin typeface="Cambria Math"/>
                          </a:rPr>
                          <m:t>𝑷</m:t>
                        </m:r>
                        <m:r>
                          <a:rPr lang="en-US" sz="4000" b="1" i="1" smtClean="0">
                            <a:latin typeface="Cambria Math"/>
                          </a:rPr>
                          <m:t>(</m:t>
                        </m:r>
                        <m:r>
                          <a:rPr lang="en-US" sz="4000" b="1" i="1" smtClean="0">
                            <a:latin typeface="Cambria Math"/>
                          </a:rPr>
                          <m:t>𝒅𝒓𝒖𝒈𝒔</m:t>
                        </m:r>
                        <m:r>
                          <a:rPr lang="en-US" sz="4000" b="1" i="1" smtClean="0">
                            <a:latin typeface="Cambria Math"/>
                          </a:rPr>
                          <m:t> </m:t>
                        </m:r>
                        <m:r>
                          <a:rPr lang="en-US" sz="4000" b="1" i="1" smtClean="0">
                            <a:latin typeface="Cambria Math"/>
                          </a:rPr>
                          <m:t>𝒂𝒏𝒅</m:t>
                        </m:r>
                        <m:r>
                          <a:rPr lang="en-US" sz="4000" b="1" i="1" smtClean="0">
                            <a:latin typeface="Cambria Math"/>
                          </a:rPr>
                          <m:t>+)</m:t>
                        </m:r>
                      </m:num>
                      <m:den>
                        <m:r>
                          <a:rPr lang="en-US" sz="4000" b="1" i="1" smtClean="0">
                            <a:latin typeface="Cambria Math"/>
                          </a:rPr>
                          <m:t>𝑷</m:t>
                        </m:r>
                        <m:r>
                          <a:rPr lang="en-US" sz="4000" b="1" i="1" smtClean="0">
                            <a:latin typeface="Cambria Math"/>
                          </a:rPr>
                          <m:t>(+)</m:t>
                        </m:r>
                      </m:den>
                    </m:f>
                  </m:oMath>
                </a14:m>
                <a:endParaRPr lang="en-US" b="1" dirty="0" smtClean="0"/>
              </a:p>
              <a:p>
                <a:pPr marL="0" indent="0">
                  <a:buNone/>
                </a:pPr>
                <a:r>
                  <a:rPr lang="en-US" b="1" dirty="0"/>
                  <a:t>	</a:t>
                </a:r>
                <a:r>
                  <a:rPr lang="en-US" b="1" dirty="0" smtClean="0"/>
                  <a:t>	   = </a:t>
                </a:r>
                <a14:m>
                  <m:oMath xmlns:m="http://schemas.openxmlformats.org/officeDocument/2006/math">
                    <m:f>
                      <m:fPr>
                        <m:ctrlPr>
                          <a:rPr lang="en-US" sz="4000" b="1" i="1" smtClean="0">
                            <a:latin typeface="Cambria Math"/>
                          </a:rPr>
                        </m:ctrlPr>
                      </m:fPr>
                      <m:num>
                        <m:r>
                          <a:rPr lang="en-US" sz="4000" b="1" i="1" smtClean="0">
                            <a:latin typeface="Cambria Math"/>
                          </a:rPr>
                          <m:t>𝟎</m:t>
                        </m:r>
                        <m:r>
                          <a:rPr lang="en-US" sz="4000" b="1" i="1" smtClean="0">
                            <a:latin typeface="Cambria Math"/>
                          </a:rPr>
                          <m:t>.</m:t>
                        </m:r>
                        <m:r>
                          <a:rPr lang="en-US" sz="4000" b="1" i="1" smtClean="0">
                            <a:latin typeface="Cambria Math"/>
                          </a:rPr>
                          <m:t>𝟎𝟑𝟔</m:t>
                        </m:r>
                      </m:num>
                      <m:den>
                        <m:r>
                          <a:rPr lang="en-US" sz="4000" b="1" i="1" smtClean="0">
                            <a:latin typeface="Cambria Math"/>
                          </a:rPr>
                          <m:t>𝟎</m:t>
                        </m:r>
                        <m:r>
                          <a:rPr lang="en-US" sz="4000" b="1" i="1" smtClean="0">
                            <a:latin typeface="Cambria Math"/>
                          </a:rPr>
                          <m:t>.</m:t>
                        </m:r>
                        <m:r>
                          <a:rPr lang="en-US" sz="4000" b="1" i="1" smtClean="0">
                            <a:latin typeface="Cambria Math"/>
                          </a:rPr>
                          <m:t>𝟎𝟖𝟒</m:t>
                        </m:r>
                      </m:den>
                    </m:f>
                  </m:oMath>
                </a14:m>
                <a:r>
                  <a:rPr lang="en-US" sz="2800" b="1" dirty="0" smtClean="0"/>
                  <a:t> = 0.43</a:t>
                </a:r>
              </a:p>
              <a:p>
                <a:pPr marL="0" indent="0">
                  <a:buNone/>
                </a:pPr>
                <a:endParaRPr lang="en-US" sz="2800" b="1" dirty="0" smtClean="0"/>
              </a:p>
              <a:p>
                <a:pPr marL="0" indent="0">
                  <a:buNone/>
                </a:pPr>
                <a:r>
                  <a:rPr lang="en-US" sz="2800" b="1" dirty="0" smtClean="0"/>
                  <a:t>Evaluations: Session #364</a:t>
                </a:r>
                <a:endParaRPr lang="en-US" sz="28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2830" r="-1333" b="-2830"/>
                </a:stretch>
              </a:blipFill>
            </p:spPr>
            <p:txBody>
              <a:bodyPr/>
              <a:lstStyle/>
              <a:p>
                <a:r>
                  <a:rPr lang="en-US">
                    <a:noFill/>
                  </a:rPr>
                  <a:t> </a:t>
                </a:r>
              </a:p>
            </p:txBody>
          </p:sp>
        </mc:Fallback>
      </mc:AlternateContent>
    </p:spTree>
    <p:extLst>
      <p:ext uri="{BB962C8B-B14F-4D97-AF65-F5344CB8AC3E}">
        <p14:creationId xmlns:p14="http://schemas.microsoft.com/office/powerpoint/2010/main" val="193261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From the </a:t>
            </a:r>
            <a:r>
              <a:rPr lang="en-US" sz="3600" b="1" i="1" dirty="0" smtClean="0"/>
              <a:t>Common Core State Standards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2858218"/>
              </p:ext>
            </p:extLst>
          </p:nvPr>
        </p:nvGraphicFramePr>
        <p:xfrm>
          <a:off x="609600" y="1143000"/>
          <a:ext cx="8229600" cy="3801533"/>
        </p:xfrm>
        <a:graphic>
          <a:graphicData uri="http://schemas.openxmlformats.org/drawingml/2006/table">
            <a:tbl>
              <a:tblPr firstRow="1" firstCol="1" lastRow="1" lastCol="1" bandRow="1" bandCol="1">
                <a:tableStyleId>{5C22544A-7EE6-4342-B048-85BDC9FD1C3A}</a:tableStyleId>
              </a:tblPr>
              <a:tblGrid>
                <a:gridCol w="308577"/>
                <a:gridCol w="7921023"/>
              </a:tblGrid>
              <a:tr h="1092200">
                <a:tc gridSpan="2">
                  <a:txBody>
                    <a:bodyPr/>
                    <a:lstStyle/>
                    <a:p>
                      <a:pPr marL="0" marR="0">
                        <a:spcBef>
                          <a:spcPts val="0"/>
                        </a:spcBef>
                        <a:spcAft>
                          <a:spcPts val="0"/>
                        </a:spcAft>
                      </a:pPr>
                      <a:r>
                        <a:rPr lang="en-US" sz="2000" dirty="0">
                          <a:solidFill>
                            <a:schemeClr val="tx1"/>
                          </a:solidFill>
                          <a:effectLst/>
                        </a:rPr>
                        <a:t> </a:t>
                      </a:r>
                    </a:p>
                    <a:p>
                      <a:pPr marL="0" marR="0">
                        <a:spcBef>
                          <a:spcPts val="0"/>
                        </a:spcBef>
                        <a:spcAft>
                          <a:spcPts val="0"/>
                        </a:spcAft>
                      </a:pPr>
                      <a:r>
                        <a:rPr lang="en-US" sz="2400" dirty="0">
                          <a:solidFill>
                            <a:schemeClr val="tx1"/>
                          </a:solidFill>
                          <a:effectLst/>
                        </a:rPr>
                        <a:t>Conditional Probability and the Rules of Probability (S-CP)</a:t>
                      </a:r>
                    </a:p>
                    <a:p>
                      <a:pPr marL="0" marR="0">
                        <a:spcBef>
                          <a:spcPts val="0"/>
                        </a:spcBef>
                        <a:spcAft>
                          <a:spcPts val="0"/>
                        </a:spcAft>
                      </a:pPr>
                      <a:r>
                        <a:rPr lang="en-US" sz="2000" dirty="0">
                          <a:solidFill>
                            <a:schemeClr val="tx1"/>
                          </a:solidFill>
                          <a:effectLst/>
                        </a:rPr>
                        <a:t> </a:t>
                      </a:r>
                      <a:endParaRPr lang="en-US" sz="2000" dirty="0">
                        <a:solidFill>
                          <a:schemeClr val="tx1"/>
                        </a:solidFill>
                        <a:effectLst/>
                        <a:latin typeface="Times New Roman"/>
                        <a:ea typeface="Times New Roman"/>
                      </a:endParaRPr>
                    </a:p>
                  </a:txBody>
                  <a:tcPr marL="68580" marR="68580" marT="0" marB="0">
                    <a:solidFill>
                      <a:schemeClr val="bg1"/>
                    </a:solidFill>
                  </a:tcPr>
                </a:tc>
                <a:tc hMerge="1">
                  <a:txBody>
                    <a:bodyPr/>
                    <a:lstStyle/>
                    <a:p>
                      <a:endParaRPr lang="en-US"/>
                    </a:p>
                  </a:txBody>
                  <a:tcPr/>
                </a:tc>
              </a:tr>
              <a:tr h="364067">
                <a:tc gridSpan="2">
                  <a:txBody>
                    <a:bodyPr/>
                    <a:lstStyle/>
                    <a:p>
                      <a:pPr marL="0" marR="0">
                        <a:spcBef>
                          <a:spcPts val="0"/>
                        </a:spcBef>
                        <a:spcAft>
                          <a:spcPts val="0"/>
                        </a:spcAft>
                      </a:pPr>
                      <a:r>
                        <a:rPr lang="en-US" sz="2000" dirty="0">
                          <a:solidFill>
                            <a:schemeClr val="tx1"/>
                          </a:solidFill>
                          <a:effectLst/>
                        </a:rPr>
                        <a:t>Understand independence and conditional probability and use them to interpret data</a:t>
                      </a:r>
                      <a:endParaRPr lang="en-US" sz="2000" dirty="0">
                        <a:solidFill>
                          <a:schemeClr val="tx1"/>
                        </a:solidFill>
                        <a:effectLst/>
                        <a:latin typeface="Times New Roman"/>
                        <a:ea typeface="Times New Roman"/>
                      </a:endParaRPr>
                    </a:p>
                  </a:txBody>
                  <a:tcPr marL="68580" marR="68580" marT="0" marB="0">
                    <a:solidFill>
                      <a:schemeClr val="bg1"/>
                    </a:solidFill>
                  </a:tcPr>
                </a:tc>
                <a:tc hMerge="1">
                  <a:txBody>
                    <a:bodyPr/>
                    <a:lstStyle/>
                    <a:p>
                      <a:endParaRPr lang="en-US"/>
                    </a:p>
                  </a:txBody>
                  <a:tcPr/>
                </a:tc>
              </a:tr>
              <a:tr h="1092200">
                <a:tc>
                  <a:txBody>
                    <a:bodyPr/>
                    <a:lstStyle/>
                    <a:p>
                      <a:pPr marL="0" marR="0">
                        <a:spcBef>
                          <a:spcPts val="0"/>
                        </a:spcBef>
                        <a:spcAft>
                          <a:spcPts val="0"/>
                        </a:spcAft>
                      </a:pPr>
                      <a:r>
                        <a:rPr lang="en-US" sz="2000" dirty="0">
                          <a:solidFill>
                            <a:schemeClr val="tx1"/>
                          </a:solidFill>
                          <a:effectLst/>
                        </a:rPr>
                        <a:t> </a:t>
                      </a:r>
                      <a:endParaRPr lang="en-US" sz="2000" dirty="0">
                        <a:solidFill>
                          <a:schemeClr val="tx1"/>
                        </a:solidFill>
                        <a:effectLst/>
                        <a:latin typeface="Times New Roman"/>
                        <a:ea typeface="Times New Roman"/>
                      </a:endParaRPr>
                    </a:p>
                  </a:txBody>
                  <a:tcPr marL="0" marR="0" marT="0" marB="0" anchor="ctr">
                    <a:solidFill>
                      <a:schemeClr val="bg1"/>
                    </a:solidFill>
                  </a:tcPr>
                </a:tc>
                <a:tc>
                  <a:txBody>
                    <a:bodyPr/>
                    <a:lstStyle/>
                    <a:p>
                      <a:pPr marL="0" marR="0">
                        <a:spcBef>
                          <a:spcPts val="0"/>
                        </a:spcBef>
                        <a:spcAft>
                          <a:spcPts val="0"/>
                        </a:spcAft>
                      </a:pPr>
                      <a:r>
                        <a:rPr lang="en-US" sz="1800" dirty="0">
                          <a:solidFill>
                            <a:schemeClr val="tx1"/>
                          </a:solidFill>
                          <a:effectLst/>
                        </a:rPr>
                        <a:t>4. Construct and interpret two-way frequency tables of data when two categories are associated with each object being classified. Use the two-way table as a sample space to decide if events are independent and to approximate conditional probabilities</a:t>
                      </a:r>
                      <a:r>
                        <a:rPr lang="en-US" sz="1800" dirty="0" smtClean="0">
                          <a:solidFill>
                            <a:schemeClr val="tx1"/>
                          </a:solidFill>
                          <a:effectLst/>
                        </a:rPr>
                        <a:t>.</a:t>
                      </a:r>
                    </a:p>
                    <a:p>
                      <a:pPr marL="0" marR="0">
                        <a:spcBef>
                          <a:spcPts val="0"/>
                        </a:spcBef>
                        <a:spcAft>
                          <a:spcPts val="0"/>
                        </a:spcAft>
                      </a:pPr>
                      <a:endParaRPr lang="en-US" sz="1800" dirty="0">
                        <a:solidFill>
                          <a:schemeClr val="tx1"/>
                        </a:solidFill>
                        <a:effectLst/>
                        <a:latin typeface="Times New Roman"/>
                        <a:ea typeface="Times New Roman"/>
                      </a:endParaRPr>
                    </a:p>
                  </a:txBody>
                  <a:tcPr marL="68580" marR="68580" marT="0" marB="0">
                    <a:solidFill>
                      <a:schemeClr val="bg1"/>
                    </a:solidFill>
                  </a:tcPr>
                </a:tc>
              </a:tr>
              <a:tr h="728133">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0" marR="0" marT="0" marB="0" anchor="ctr">
                    <a:solidFill>
                      <a:schemeClr val="bg1"/>
                    </a:solidFill>
                  </a:tcPr>
                </a:tc>
                <a:tc>
                  <a:txBody>
                    <a:bodyPr/>
                    <a:lstStyle/>
                    <a:p>
                      <a:pPr marL="0" marR="0">
                        <a:spcBef>
                          <a:spcPts val="0"/>
                        </a:spcBef>
                        <a:spcAft>
                          <a:spcPts val="0"/>
                        </a:spcAft>
                      </a:pPr>
                      <a:r>
                        <a:rPr lang="en-US" sz="1800" dirty="0">
                          <a:solidFill>
                            <a:schemeClr val="tx1"/>
                          </a:solidFill>
                          <a:effectLst/>
                        </a:rPr>
                        <a:t>5. Recognize and explain the concepts of conditional probability and independence in everyday language and everyday situations.</a:t>
                      </a:r>
                      <a:endParaRPr lang="en-US" sz="1800" dirty="0">
                        <a:solidFill>
                          <a:schemeClr val="tx1"/>
                        </a:solidFill>
                        <a:effectLst/>
                        <a:latin typeface="Times New Roman"/>
                        <a:ea typeface="Times New Roman"/>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2249641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From the </a:t>
            </a:r>
            <a:r>
              <a:rPr lang="en-US" sz="3600" b="1" i="1" dirty="0" smtClean="0"/>
              <a:t>Common Core State Standards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3419152"/>
              </p:ext>
            </p:extLst>
          </p:nvPr>
        </p:nvGraphicFramePr>
        <p:xfrm>
          <a:off x="457200" y="1371600"/>
          <a:ext cx="8305800" cy="3657600"/>
        </p:xfrm>
        <a:graphic>
          <a:graphicData uri="http://schemas.openxmlformats.org/drawingml/2006/table">
            <a:tbl>
              <a:tblPr firstRow="1" firstCol="1" lastRow="1" lastCol="1" bandRow="1" bandCol="1">
                <a:tableStyleId>{5C22544A-7EE6-4342-B048-85BDC9FD1C3A}</a:tableStyleId>
              </a:tblPr>
              <a:tblGrid>
                <a:gridCol w="311434"/>
                <a:gridCol w="7994366"/>
              </a:tblGrid>
              <a:tr h="731520">
                <a:tc gridSpan="2">
                  <a:txBody>
                    <a:bodyPr/>
                    <a:lstStyle/>
                    <a:p>
                      <a:pPr marL="0" marR="0">
                        <a:spcBef>
                          <a:spcPts val="0"/>
                        </a:spcBef>
                        <a:spcAft>
                          <a:spcPts val="0"/>
                        </a:spcAft>
                      </a:pPr>
                      <a:r>
                        <a:rPr lang="en-US" sz="2400" dirty="0">
                          <a:solidFill>
                            <a:schemeClr val="tx1"/>
                          </a:solidFill>
                          <a:effectLst/>
                        </a:rPr>
                        <a:t>Use the rules of probability to compute probabilities of compound events in a uniform probability </a:t>
                      </a:r>
                      <a:r>
                        <a:rPr lang="en-US" sz="2400" dirty="0" smtClean="0">
                          <a:solidFill>
                            <a:schemeClr val="tx1"/>
                          </a:solidFill>
                          <a:effectLst/>
                        </a:rPr>
                        <a:t>model</a:t>
                      </a:r>
                    </a:p>
                  </a:txBody>
                  <a:tcPr marL="68580" marR="68580" marT="0" marB="0">
                    <a:solidFill>
                      <a:schemeClr val="bg1"/>
                    </a:solidFill>
                  </a:tcPr>
                </a:tc>
                <a:tc hMerge="1">
                  <a:txBody>
                    <a:bodyPr/>
                    <a:lstStyle/>
                    <a:p>
                      <a:endParaRPr lang="en-US"/>
                    </a:p>
                  </a:txBody>
                  <a:tcPr/>
                </a:tc>
              </a:tr>
              <a:tr h="731520">
                <a:tc>
                  <a:txBody>
                    <a:bodyPr/>
                    <a:lstStyle/>
                    <a:p>
                      <a:pPr marL="0" marR="0">
                        <a:spcBef>
                          <a:spcPts val="0"/>
                        </a:spcBef>
                        <a:spcAft>
                          <a:spcPts val="0"/>
                        </a:spcAft>
                      </a:pPr>
                      <a:r>
                        <a:rPr lang="en-US" sz="1800">
                          <a:solidFill>
                            <a:schemeClr val="tx1"/>
                          </a:solidFill>
                          <a:effectLst/>
                        </a:rPr>
                        <a:t> </a:t>
                      </a:r>
                      <a:endParaRPr lang="en-US" sz="1800">
                        <a:solidFill>
                          <a:schemeClr val="tx1"/>
                        </a:solidFill>
                        <a:effectLst/>
                        <a:latin typeface="Times New Roman"/>
                        <a:ea typeface="Times New Roman"/>
                      </a:endParaRPr>
                    </a:p>
                  </a:txBody>
                  <a:tcPr marL="0" marR="0" marT="0" marB="0" anchor="ctr">
                    <a:solidFill>
                      <a:schemeClr val="bg1"/>
                    </a:solidFill>
                  </a:tcPr>
                </a:tc>
                <a:tc>
                  <a:txBody>
                    <a:bodyPr/>
                    <a:lstStyle/>
                    <a:p>
                      <a:pPr marL="0" marR="0">
                        <a:spcBef>
                          <a:spcPts val="0"/>
                        </a:spcBef>
                        <a:spcAft>
                          <a:spcPts val="0"/>
                        </a:spcAft>
                      </a:pPr>
                      <a:r>
                        <a:rPr lang="en-US" sz="1800" dirty="0">
                          <a:solidFill>
                            <a:schemeClr val="tx1"/>
                          </a:solidFill>
                          <a:effectLst/>
                        </a:rPr>
                        <a:t>6. Find the conditional probability of A given B as the fraction of B’s outcomes that also belong to A, and interpret the answer in terms of the model.</a:t>
                      </a:r>
                      <a:endParaRPr lang="en-US" sz="1800" dirty="0">
                        <a:solidFill>
                          <a:schemeClr val="tx1"/>
                        </a:solidFill>
                        <a:effectLst/>
                        <a:latin typeface="Times New Roman"/>
                        <a:ea typeface="Times New Roman"/>
                      </a:endParaRPr>
                    </a:p>
                  </a:txBody>
                  <a:tcPr marL="68580" marR="68580" marT="0" marB="0">
                    <a:solidFill>
                      <a:schemeClr val="bg1"/>
                    </a:solidFill>
                  </a:tcPr>
                </a:tc>
              </a:tr>
              <a:tr h="731520">
                <a:tc>
                  <a:txBody>
                    <a:bodyPr/>
                    <a:lstStyle/>
                    <a:p>
                      <a:pPr marL="0" marR="0">
                        <a:spcBef>
                          <a:spcPts val="0"/>
                        </a:spcBef>
                        <a:spcAft>
                          <a:spcPts val="0"/>
                        </a:spcAft>
                      </a:pPr>
                      <a:r>
                        <a:rPr lang="en-US" sz="1800">
                          <a:solidFill>
                            <a:schemeClr val="tx1"/>
                          </a:solidFill>
                          <a:effectLst/>
                        </a:rPr>
                        <a:t> </a:t>
                      </a:r>
                      <a:endParaRPr lang="en-US" sz="1800">
                        <a:solidFill>
                          <a:schemeClr val="tx1"/>
                        </a:solidFill>
                        <a:effectLst/>
                        <a:latin typeface="Times New Roman"/>
                        <a:ea typeface="Times New Roman"/>
                      </a:endParaRPr>
                    </a:p>
                  </a:txBody>
                  <a:tcPr marL="0" marR="0" marT="0" marB="0" anchor="ctr">
                    <a:solidFill>
                      <a:schemeClr val="bg1"/>
                    </a:solidFill>
                  </a:tcPr>
                </a:tc>
                <a:tc>
                  <a:txBody>
                    <a:bodyPr/>
                    <a:lstStyle/>
                    <a:p>
                      <a:pPr marL="0" marR="0">
                        <a:spcBef>
                          <a:spcPts val="0"/>
                        </a:spcBef>
                        <a:spcAft>
                          <a:spcPts val="0"/>
                        </a:spcAft>
                      </a:pPr>
                      <a:r>
                        <a:rPr lang="en-US" sz="1800">
                          <a:solidFill>
                            <a:schemeClr val="tx1"/>
                          </a:solidFill>
                          <a:effectLst/>
                        </a:rPr>
                        <a:t>7. Apply the Addition Rule, P(A or B) = P(A) + P(B) – P(A and B), and interpret the answer in terms of the model.</a:t>
                      </a:r>
                      <a:endParaRPr lang="en-US" sz="1800">
                        <a:solidFill>
                          <a:schemeClr val="tx1"/>
                        </a:solidFill>
                        <a:effectLst/>
                        <a:latin typeface="Times New Roman"/>
                        <a:ea typeface="Times New Roman"/>
                      </a:endParaRPr>
                    </a:p>
                  </a:txBody>
                  <a:tcPr marL="68580" marR="68580" marT="0" marB="0">
                    <a:solidFill>
                      <a:schemeClr val="bg1"/>
                    </a:solidFill>
                  </a:tcPr>
                </a:tc>
              </a:tr>
              <a:tr h="731520">
                <a:tc>
                  <a:txBody>
                    <a:bodyPr/>
                    <a:lstStyle/>
                    <a:p>
                      <a:pPr marL="0" marR="0">
                        <a:spcBef>
                          <a:spcPts val="0"/>
                        </a:spcBef>
                        <a:spcAft>
                          <a:spcPts val="0"/>
                        </a:spcAft>
                      </a:pPr>
                      <a:r>
                        <a:rPr lang="en-US" sz="1800">
                          <a:solidFill>
                            <a:schemeClr val="tx1"/>
                          </a:solidFill>
                          <a:effectLst/>
                        </a:rPr>
                        <a:t> </a:t>
                      </a:r>
                      <a:endParaRPr lang="en-US" sz="1800">
                        <a:solidFill>
                          <a:schemeClr val="tx1"/>
                        </a:solidFill>
                        <a:effectLst/>
                        <a:latin typeface="Times New Roman"/>
                        <a:ea typeface="Times New Roman"/>
                      </a:endParaRPr>
                    </a:p>
                  </a:txBody>
                  <a:tcPr marL="0" marR="0" marT="0" marB="0" anchor="ctr">
                    <a:solidFill>
                      <a:schemeClr val="bg1"/>
                    </a:solidFill>
                  </a:tcPr>
                </a:tc>
                <a:tc>
                  <a:txBody>
                    <a:bodyPr/>
                    <a:lstStyle/>
                    <a:p>
                      <a:pPr marL="0" marR="0">
                        <a:spcBef>
                          <a:spcPts val="0"/>
                        </a:spcBef>
                        <a:spcAft>
                          <a:spcPts val="0"/>
                        </a:spcAft>
                      </a:pPr>
                      <a:r>
                        <a:rPr lang="en-US" sz="1800">
                          <a:solidFill>
                            <a:schemeClr val="tx1"/>
                          </a:solidFill>
                          <a:effectLst/>
                        </a:rPr>
                        <a:t>(+) 8. Apply the general Multiplication Rule in a uniform probability model, P(A and B) = P(A)P(B|A) = P(B)P(A|B), and interpret the answer in terms of the model.</a:t>
                      </a:r>
                      <a:endParaRPr lang="en-US" sz="1800">
                        <a:solidFill>
                          <a:schemeClr val="tx1"/>
                        </a:solidFill>
                        <a:effectLst/>
                        <a:latin typeface="Times New Roman"/>
                        <a:ea typeface="Times New Roman"/>
                      </a:endParaRPr>
                    </a:p>
                  </a:txBody>
                  <a:tcPr marL="68580" marR="68580" marT="0" marB="0">
                    <a:solidFill>
                      <a:schemeClr val="bg1"/>
                    </a:solidFill>
                  </a:tcPr>
                </a:tc>
              </a:tr>
              <a:tr h="731520">
                <a:tc>
                  <a:txBody>
                    <a:bodyPr/>
                    <a:lstStyle/>
                    <a:p>
                      <a:pPr marL="0" marR="0">
                        <a:spcBef>
                          <a:spcPts val="0"/>
                        </a:spcBef>
                        <a:spcAft>
                          <a:spcPts val="0"/>
                        </a:spcAft>
                      </a:pPr>
                      <a:r>
                        <a:rPr lang="en-US" sz="1800">
                          <a:solidFill>
                            <a:schemeClr val="tx1"/>
                          </a:solidFill>
                          <a:effectLst/>
                        </a:rPr>
                        <a:t> </a:t>
                      </a:r>
                      <a:endParaRPr lang="en-US" sz="1800">
                        <a:solidFill>
                          <a:schemeClr val="tx1"/>
                        </a:solidFill>
                        <a:effectLst/>
                        <a:latin typeface="Times New Roman"/>
                        <a:ea typeface="Times New Roman"/>
                      </a:endParaRPr>
                    </a:p>
                  </a:txBody>
                  <a:tcPr marL="0" marR="0" marT="0" marB="0" anchor="ctr">
                    <a:solidFill>
                      <a:schemeClr val="bg1"/>
                    </a:solidFill>
                  </a:tcPr>
                </a:tc>
                <a:tc>
                  <a:txBody>
                    <a:bodyPr/>
                    <a:lstStyle/>
                    <a:p>
                      <a:pPr marL="0" marR="0">
                        <a:spcBef>
                          <a:spcPts val="0"/>
                        </a:spcBef>
                        <a:spcAft>
                          <a:spcPts val="0"/>
                        </a:spcAft>
                      </a:pPr>
                      <a:r>
                        <a:rPr lang="en-US" sz="1800" dirty="0">
                          <a:solidFill>
                            <a:schemeClr val="tx1"/>
                          </a:solidFill>
                          <a:effectLst/>
                        </a:rPr>
                        <a:t>(+) 9. Use permutations and combinations to compute probabilities of compound events and solve problems. </a:t>
                      </a:r>
                      <a:endParaRPr lang="en-US" sz="1800" dirty="0">
                        <a:solidFill>
                          <a:schemeClr val="tx1"/>
                        </a:solidFill>
                        <a:effectLst/>
                        <a:latin typeface="Times New Roman"/>
                        <a:ea typeface="Times New Roman"/>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3701231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Two-Way Tables and the General Addition Rule </a:t>
            </a:r>
            <a:r>
              <a:rPr lang="en-US" dirty="0"/>
              <a:t>(S-CP.1, 4, 7</a:t>
            </a:r>
            <a:r>
              <a:rPr lang="en-US" dirty="0" smtClean="0"/>
              <a: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Free Tacos!</a:t>
            </a:r>
            <a:endParaRPr lang="en-US" dirty="0"/>
          </a:p>
          <a:p>
            <a:pPr marL="0" indent="0">
              <a:buNone/>
            </a:pPr>
            <a:r>
              <a:rPr lang="en-US" dirty="0"/>
              <a:t>In 2012, fans at Arizona Diamondbacks home games would win 3 free tacos from Taco Bell if the Diamondbacks scored 6 or more runs.  In the 2012 season, the Diamondbacks won 41 of their 81 home games and gave away free tacos in 30 of their 81 home games.  In 26 of the games, the </a:t>
            </a:r>
            <a:r>
              <a:rPr lang="en-US" dirty="0" smtClean="0"/>
              <a:t>D-backs </a:t>
            </a:r>
            <a:r>
              <a:rPr lang="en-US" dirty="0"/>
              <a:t>won and gave away free tacos.  Let W = win and T = free tacos.  Choose a </a:t>
            </a:r>
            <a:r>
              <a:rPr lang="en-US" dirty="0" smtClean="0"/>
              <a:t>D-backs </a:t>
            </a:r>
            <a:r>
              <a:rPr lang="en-US" dirty="0"/>
              <a:t>home game at random.</a:t>
            </a:r>
          </a:p>
          <a:p>
            <a:endParaRPr lang="en-US" dirty="0"/>
          </a:p>
        </p:txBody>
      </p:sp>
    </p:spTree>
    <p:extLst>
      <p:ext uri="{BB962C8B-B14F-4D97-AF65-F5344CB8AC3E}">
        <p14:creationId xmlns:p14="http://schemas.microsoft.com/office/powerpoint/2010/main" val="2092021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Tacos</a:t>
            </a:r>
            <a:endParaRPr lang="en-US" dirty="0"/>
          </a:p>
        </p:txBody>
      </p:sp>
      <p:sp>
        <p:nvSpPr>
          <p:cNvPr id="3" name="Content Placeholder 2"/>
          <p:cNvSpPr>
            <a:spLocks noGrp="1"/>
          </p:cNvSpPr>
          <p:nvPr>
            <p:ph idx="1"/>
          </p:nvPr>
        </p:nvSpPr>
        <p:spPr/>
        <p:txBody>
          <a:bodyPr/>
          <a:lstStyle/>
          <a:p>
            <a:pPr marL="0" lvl="0" indent="0">
              <a:buNone/>
            </a:pPr>
            <a:r>
              <a:rPr lang="en-US" dirty="0" smtClean="0"/>
              <a:t>(a) Summarize </a:t>
            </a:r>
            <a:r>
              <a:rPr lang="en-US" dirty="0"/>
              <a:t>these data in a two-way table.</a:t>
            </a:r>
          </a:p>
          <a:p>
            <a:pPr marL="0" indent="0">
              <a:buNone/>
            </a:pPr>
            <a:endParaRPr lang="en-US"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79258875"/>
              </p:ext>
            </p:extLst>
          </p:nvPr>
        </p:nvGraphicFramePr>
        <p:xfrm>
          <a:off x="457200" y="2438400"/>
          <a:ext cx="8229600" cy="3124200"/>
        </p:xfrm>
        <a:graphic>
          <a:graphicData uri="http://schemas.openxmlformats.org/drawingml/2006/table">
            <a:tbl>
              <a:tblPr firstRow="1" firstCol="1" bandRow="1">
                <a:tableStyleId>{5C22544A-7EE6-4342-B048-85BDC9FD1C3A}</a:tableStyleId>
              </a:tblPr>
              <a:tblGrid>
                <a:gridCol w="2057400"/>
                <a:gridCol w="2057400"/>
                <a:gridCol w="2057400"/>
                <a:gridCol w="2057400"/>
              </a:tblGrid>
              <a:tr h="781050">
                <a:tc>
                  <a:txBody>
                    <a:bodyPr/>
                    <a:lstStyle/>
                    <a:p>
                      <a:pPr marL="0" marR="0" algn="ctr">
                        <a:spcBef>
                          <a:spcPts val="0"/>
                        </a:spcBef>
                        <a:spcAft>
                          <a:spcPts val="0"/>
                        </a:spcAft>
                      </a:pPr>
                      <a:r>
                        <a:rPr lang="en-US" sz="2800" dirty="0">
                          <a:effectLst/>
                        </a:rPr>
                        <a:t> </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Win</a:t>
                      </a:r>
                      <a:endParaRPr lang="en-US" sz="280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Loss</a:t>
                      </a:r>
                      <a:endParaRPr lang="en-US" sz="280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Total</a:t>
                      </a:r>
                      <a:endParaRPr lang="en-US" sz="2800">
                        <a:effectLst/>
                        <a:latin typeface="Times New Roman"/>
                        <a:ea typeface="Times New Roman"/>
                        <a:cs typeface="Times New Roman"/>
                      </a:endParaRPr>
                    </a:p>
                  </a:txBody>
                  <a:tcPr marL="68580" marR="68580" marT="0" marB="0" anchor="ctr"/>
                </a:tc>
              </a:tr>
              <a:tr h="781050">
                <a:tc>
                  <a:txBody>
                    <a:bodyPr/>
                    <a:lstStyle/>
                    <a:p>
                      <a:pPr marL="0" marR="0" algn="ctr">
                        <a:spcBef>
                          <a:spcPts val="0"/>
                        </a:spcBef>
                        <a:spcAft>
                          <a:spcPts val="0"/>
                        </a:spcAft>
                      </a:pPr>
                      <a:r>
                        <a:rPr lang="en-US" sz="2800">
                          <a:effectLst/>
                        </a:rPr>
                        <a:t>Tacos!</a:t>
                      </a:r>
                      <a:endParaRPr lang="en-US" sz="280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26</a:t>
                      </a:r>
                      <a:endParaRPr lang="en-US" sz="280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4</a:t>
                      </a:r>
                      <a:endParaRPr lang="en-US" sz="280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30</a:t>
                      </a:r>
                      <a:endParaRPr lang="en-US" sz="2800">
                        <a:effectLst/>
                        <a:latin typeface="Times New Roman"/>
                        <a:ea typeface="Times New Roman"/>
                        <a:cs typeface="Times New Roman"/>
                      </a:endParaRPr>
                    </a:p>
                  </a:txBody>
                  <a:tcPr marL="68580" marR="68580" marT="0" marB="0" anchor="ctr"/>
                </a:tc>
              </a:tr>
              <a:tr h="781050">
                <a:tc>
                  <a:txBody>
                    <a:bodyPr/>
                    <a:lstStyle/>
                    <a:p>
                      <a:pPr marL="0" marR="0" algn="ctr">
                        <a:spcBef>
                          <a:spcPts val="0"/>
                        </a:spcBef>
                        <a:spcAft>
                          <a:spcPts val="0"/>
                        </a:spcAft>
                      </a:pPr>
                      <a:r>
                        <a:rPr lang="en-US" sz="2800">
                          <a:effectLst/>
                        </a:rPr>
                        <a:t>No tacos</a:t>
                      </a:r>
                      <a:endParaRPr lang="en-US" sz="280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15</a:t>
                      </a:r>
                      <a:endParaRPr lang="en-US" sz="280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36</a:t>
                      </a:r>
                      <a:endParaRPr lang="en-US" sz="280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51</a:t>
                      </a:r>
                      <a:endParaRPr lang="en-US" sz="2800">
                        <a:effectLst/>
                        <a:latin typeface="Times New Roman"/>
                        <a:ea typeface="Times New Roman"/>
                        <a:cs typeface="Times New Roman"/>
                      </a:endParaRPr>
                    </a:p>
                  </a:txBody>
                  <a:tcPr marL="68580" marR="68580" marT="0" marB="0" anchor="ctr"/>
                </a:tc>
              </a:tr>
              <a:tr h="781050">
                <a:tc>
                  <a:txBody>
                    <a:bodyPr/>
                    <a:lstStyle/>
                    <a:p>
                      <a:pPr marL="0" marR="0" algn="ctr">
                        <a:spcBef>
                          <a:spcPts val="0"/>
                        </a:spcBef>
                        <a:spcAft>
                          <a:spcPts val="0"/>
                        </a:spcAft>
                      </a:pPr>
                      <a:r>
                        <a:rPr lang="en-US" sz="2800" dirty="0">
                          <a:effectLst/>
                        </a:rPr>
                        <a:t>Total</a:t>
                      </a:r>
                      <a:endParaRPr lang="en-US" sz="2800" dirty="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41</a:t>
                      </a:r>
                      <a:endParaRPr lang="en-US" sz="280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a:effectLst/>
                        </a:rPr>
                        <a:t>40</a:t>
                      </a:r>
                      <a:endParaRPr lang="en-US" sz="2800">
                        <a:effectLst/>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800" dirty="0">
                          <a:effectLst/>
                        </a:rPr>
                        <a:t>81</a:t>
                      </a:r>
                      <a:endParaRPr lang="en-US" sz="28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93662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Tacos!</a:t>
            </a:r>
            <a:endParaRPr lang="en-US" dirty="0"/>
          </a:p>
        </p:txBody>
      </p:sp>
      <p:sp>
        <p:nvSpPr>
          <p:cNvPr id="3" name="Content Placeholder 2"/>
          <p:cNvSpPr>
            <a:spLocks noGrp="1"/>
          </p:cNvSpPr>
          <p:nvPr>
            <p:ph idx="1"/>
          </p:nvPr>
        </p:nvSpPr>
        <p:spPr/>
        <p:txBody>
          <a:bodyPr>
            <a:noAutofit/>
          </a:bodyPr>
          <a:lstStyle/>
          <a:p>
            <a:pPr marL="0" lvl="0" indent="0">
              <a:buNone/>
            </a:pPr>
            <a:r>
              <a:rPr lang="en-US" sz="3600" dirty="0" smtClean="0"/>
              <a:t>(b) What </a:t>
            </a:r>
            <a:r>
              <a:rPr lang="en-US" sz="3600" dirty="0"/>
              <a:t>is the probability that the D-backs win</a:t>
            </a:r>
            <a:r>
              <a:rPr lang="en-US" sz="3600" dirty="0" smtClean="0"/>
              <a:t>?</a:t>
            </a:r>
            <a:endParaRPr lang="en-US" sz="3600" b="1" dirty="0" smtClean="0"/>
          </a:p>
          <a:p>
            <a:pPr marL="0" indent="0" algn="ctr">
              <a:buNone/>
            </a:pPr>
            <a:r>
              <a:rPr lang="en-US" sz="3600" b="1" dirty="0" smtClean="0"/>
              <a:t>P(Win) = 41/81</a:t>
            </a:r>
          </a:p>
          <a:p>
            <a:pPr marL="0" indent="0" algn="ctr">
              <a:buNone/>
            </a:pPr>
            <a:endParaRPr lang="en-US" sz="3600" b="1" dirty="0"/>
          </a:p>
          <a:p>
            <a:pPr marL="0" lvl="0" indent="0">
              <a:buNone/>
            </a:pPr>
            <a:r>
              <a:rPr lang="en-US" sz="3600" dirty="0" smtClean="0"/>
              <a:t>(c) </a:t>
            </a:r>
            <a:r>
              <a:rPr lang="en-US" sz="3600" dirty="0"/>
              <a:t>What is the probability that there are free tacos</a:t>
            </a:r>
            <a:r>
              <a:rPr lang="en-US" sz="3600" dirty="0" smtClean="0"/>
              <a:t>?</a:t>
            </a:r>
          </a:p>
          <a:p>
            <a:pPr marL="0" indent="0" algn="ctr">
              <a:buNone/>
            </a:pPr>
            <a:r>
              <a:rPr lang="en-US" sz="3600" b="1" dirty="0" smtClean="0"/>
              <a:t>P(Taco) = 30/81</a:t>
            </a:r>
            <a:endParaRPr lang="en-US" sz="3600" b="1" dirty="0"/>
          </a:p>
        </p:txBody>
      </p:sp>
    </p:spTree>
    <p:extLst>
      <p:ext uri="{BB962C8B-B14F-4D97-AF65-F5344CB8AC3E}">
        <p14:creationId xmlns:p14="http://schemas.microsoft.com/office/powerpoint/2010/main" val="17759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Tacos!</a:t>
            </a: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(d) What </a:t>
            </a:r>
            <a:r>
              <a:rPr lang="en-US" sz="3600" dirty="0"/>
              <a:t>is the probability that the D-backs win </a:t>
            </a:r>
            <a:r>
              <a:rPr lang="en-US" sz="3600" u="sng" dirty="0"/>
              <a:t>and</a:t>
            </a:r>
            <a:r>
              <a:rPr lang="en-US" sz="3600" dirty="0"/>
              <a:t> there are free tacos? </a:t>
            </a:r>
            <a:endParaRPr lang="en-US" sz="3600" dirty="0" smtClean="0"/>
          </a:p>
          <a:p>
            <a:pPr marL="0" indent="0" algn="ctr">
              <a:buNone/>
            </a:pPr>
            <a:r>
              <a:rPr lang="en-US" sz="3600" b="1" dirty="0" smtClean="0"/>
              <a:t>P(Win and Taco) = 26/81</a:t>
            </a:r>
          </a:p>
          <a:p>
            <a:pPr marL="0" indent="0" algn="ctr">
              <a:buNone/>
            </a:pPr>
            <a:endParaRPr lang="en-US" sz="3600" b="1" dirty="0"/>
          </a:p>
          <a:p>
            <a:pPr marL="0" lvl="0" indent="0">
              <a:buNone/>
            </a:pPr>
            <a:r>
              <a:rPr lang="en-US" sz="3600" dirty="0" smtClean="0"/>
              <a:t>(e) </a:t>
            </a:r>
            <a:r>
              <a:rPr lang="en-US" sz="3600" dirty="0"/>
              <a:t>What is the probability that the D-backs win </a:t>
            </a:r>
            <a:r>
              <a:rPr lang="en-US" sz="3600" u="sng" dirty="0"/>
              <a:t>or</a:t>
            </a:r>
            <a:r>
              <a:rPr lang="en-US" sz="3600" dirty="0"/>
              <a:t> there are free tacos?  </a:t>
            </a:r>
          </a:p>
          <a:p>
            <a:pPr marL="0" indent="0" algn="ctr">
              <a:buNone/>
            </a:pPr>
            <a:r>
              <a:rPr lang="en-US" sz="3600" b="1" dirty="0" smtClean="0"/>
              <a:t>P(Win </a:t>
            </a:r>
            <a:r>
              <a:rPr lang="en-US" sz="3600" b="1" u="sng" dirty="0" smtClean="0"/>
              <a:t>or</a:t>
            </a:r>
            <a:r>
              <a:rPr lang="en-US" sz="3600" b="1" dirty="0" smtClean="0"/>
              <a:t> Taco) = 41/81 + 30/81 – 26/81 </a:t>
            </a:r>
          </a:p>
          <a:p>
            <a:pPr marL="0" indent="0" algn="ctr">
              <a:buNone/>
            </a:pPr>
            <a:r>
              <a:rPr lang="en-US" sz="3600" b="1" dirty="0" smtClean="0"/>
              <a:t>= 45/81</a:t>
            </a:r>
            <a:endParaRPr lang="en-US" sz="3600" b="1" dirty="0"/>
          </a:p>
        </p:txBody>
      </p:sp>
    </p:spTree>
    <p:extLst>
      <p:ext uri="{BB962C8B-B14F-4D97-AF65-F5344CB8AC3E}">
        <p14:creationId xmlns:p14="http://schemas.microsoft.com/office/powerpoint/2010/main" val="156345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1454</Words>
  <Application>Microsoft Office PowerPoint</Application>
  <PresentationFormat>On-screen Show (4:3)</PresentationFormat>
  <Paragraphs>200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Conditional Probability  and Independence  in the Common Core</vt:lpstr>
      <vt:lpstr>PowerPoint Presentation</vt:lpstr>
      <vt:lpstr>From the Common Core State Standards</vt:lpstr>
      <vt:lpstr>From the Common Core State Standards</vt:lpstr>
      <vt:lpstr>From the Common Core State Standards</vt:lpstr>
      <vt:lpstr>Two-Way Tables and the General Addition Rule (S-CP.1, 4, 7)</vt:lpstr>
      <vt:lpstr>Free Tacos</vt:lpstr>
      <vt:lpstr>Free Tacos!</vt:lpstr>
      <vt:lpstr>Free Tacos!</vt:lpstr>
      <vt:lpstr>Free Tacos!</vt:lpstr>
      <vt:lpstr>Conditional probability and independence (S-CP.3–6)</vt:lpstr>
      <vt:lpstr>Free Tacos!</vt:lpstr>
      <vt:lpstr>Free Tacos!</vt:lpstr>
      <vt:lpstr>Free Tacos!</vt:lpstr>
      <vt:lpstr>Free Tacos!</vt:lpstr>
      <vt:lpstr>Bonus Question!</vt:lpstr>
      <vt:lpstr>Gender and Handedness</vt:lpstr>
      <vt:lpstr>Gender and Handedness</vt:lpstr>
      <vt:lpstr>Gender and Handedness</vt:lpstr>
      <vt:lpstr>Gender and Handedness</vt:lpstr>
      <vt:lpstr>Bonus Question </vt:lpstr>
      <vt:lpstr>Tree Diagrams, the General Multiplication Rule, and Independence (S-CP.1, 2, 8) </vt:lpstr>
      <vt:lpstr>Serve it Up!</vt:lpstr>
      <vt:lpstr>Serve it Up!</vt:lpstr>
      <vt:lpstr>Serve it Up!</vt:lpstr>
      <vt:lpstr>Serve it Up!</vt:lpstr>
      <vt:lpstr>Serve it Up!</vt:lpstr>
      <vt:lpstr>False Positives and Drug Testing</vt:lpstr>
      <vt:lpstr>False Positives and Drug Testing</vt:lpstr>
      <vt:lpstr>False Positives and Drug Testing</vt:lpstr>
      <vt:lpstr>False Positives and Drug Testing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dc:creator>
  <cp:lastModifiedBy>Josh</cp:lastModifiedBy>
  <cp:revision>42</cp:revision>
  <dcterms:created xsi:type="dcterms:W3CDTF">2013-11-01T15:33:47Z</dcterms:created>
  <dcterms:modified xsi:type="dcterms:W3CDTF">2013-11-01T22:05:12Z</dcterms:modified>
</cp:coreProperties>
</file>