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p:scale>
          <a:sx n="70" d="100"/>
          <a:sy n="70" d="100"/>
        </p:scale>
        <p:origin x="-89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pPr>
              <a:defRPr/>
            </a:pPr>
            <a:fld id="{4D7B587B-664C-4E5F-B5AA-A59BA6C31025}" type="datetimeFigureOut">
              <a:rPr lang="en-US"/>
              <a:pPr>
                <a:defRPr/>
              </a:pPr>
              <a:t>11/1/2013</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pPr>
              <a:defRPr/>
            </a:pPr>
            <a:fld id="{3B322F36-A4F9-4369-BA46-7A089F9E68A2}" type="slidenum">
              <a:rPr lang="en-US"/>
              <a:pPr>
                <a:defRPr/>
              </a:pPr>
              <a:t>‹#›</a:t>
            </a:fld>
            <a:endParaRPr lang="en-US"/>
          </a:p>
        </p:txBody>
      </p:sp>
    </p:spTree>
    <p:extLst>
      <p:ext uri="{BB962C8B-B14F-4D97-AF65-F5344CB8AC3E}">
        <p14:creationId xmlns:p14="http://schemas.microsoft.com/office/powerpoint/2010/main" val="32506182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69867A6-D056-4961-91F0-26BC6BC3CCFC}" type="datetimeFigureOut">
              <a:rPr lang="en-US"/>
              <a:pPr>
                <a:defRPr/>
              </a:pPr>
              <a:t>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1F42D8-A693-485A-A289-5E9827AB2F13}" type="slidenum">
              <a:rPr lang="en-US"/>
              <a:pPr>
                <a:defRPr/>
              </a:pPr>
              <a:t>‹#›</a:t>
            </a:fld>
            <a:endParaRPr lang="en-US"/>
          </a:p>
        </p:txBody>
      </p:sp>
    </p:spTree>
    <p:extLst>
      <p:ext uri="{BB962C8B-B14F-4D97-AF65-F5344CB8AC3E}">
        <p14:creationId xmlns:p14="http://schemas.microsoft.com/office/powerpoint/2010/main" val="45536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D0FD94-E3C5-4D3D-B0AD-8608C2FC0D12}" type="datetimeFigureOut">
              <a:rPr lang="en-US"/>
              <a:pPr>
                <a:defRPr/>
              </a:pPr>
              <a:t>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8773C8-074F-407F-B8EC-4AD6B13C254C}" type="slidenum">
              <a:rPr lang="en-US"/>
              <a:pPr>
                <a:defRPr/>
              </a:pPr>
              <a:t>‹#›</a:t>
            </a:fld>
            <a:endParaRPr lang="en-US"/>
          </a:p>
        </p:txBody>
      </p:sp>
    </p:spTree>
    <p:extLst>
      <p:ext uri="{BB962C8B-B14F-4D97-AF65-F5344CB8AC3E}">
        <p14:creationId xmlns:p14="http://schemas.microsoft.com/office/powerpoint/2010/main" val="278225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846D47-577B-4C9B-836E-BE3BE3A0A6D5}" type="datetimeFigureOut">
              <a:rPr lang="en-US"/>
              <a:pPr>
                <a:defRPr/>
              </a:pPr>
              <a:t>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A2E1DE-E2D1-4D1B-A9F9-39C2D31D0660}" type="slidenum">
              <a:rPr lang="en-US"/>
              <a:pPr>
                <a:defRPr/>
              </a:pPr>
              <a:t>‹#›</a:t>
            </a:fld>
            <a:endParaRPr lang="en-US"/>
          </a:p>
        </p:txBody>
      </p:sp>
    </p:spTree>
    <p:extLst>
      <p:ext uri="{BB962C8B-B14F-4D97-AF65-F5344CB8AC3E}">
        <p14:creationId xmlns:p14="http://schemas.microsoft.com/office/powerpoint/2010/main" val="271583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45AFC4-81B2-4853-AB2C-FCC1B26265FC}" type="datetimeFigureOut">
              <a:rPr lang="en-US"/>
              <a:pPr>
                <a:defRPr/>
              </a:pPr>
              <a:t>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DD768A-2892-4B24-8E50-14EA39512193}" type="slidenum">
              <a:rPr lang="en-US"/>
              <a:pPr>
                <a:defRPr/>
              </a:pPr>
              <a:t>‹#›</a:t>
            </a:fld>
            <a:endParaRPr lang="en-US"/>
          </a:p>
        </p:txBody>
      </p:sp>
    </p:spTree>
    <p:extLst>
      <p:ext uri="{BB962C8B-B14F-4D97-AF65-F5344CB8AC3E}">
        <p14:creationId xmlns:p14="http://schemas.microsoft.com/office/powerpoint/2010/main" val="51057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E95399-1C1A-44F5-864A-8D2B28932AE7}" type="datetimeFigureOut">
              <a:rPr lang="en-US"/>
              <a:pPr>
                <a:defRPr/>
              </a:pPr>
              <a:t>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6CDF62-A9B5-459B-A7C4-792D42362718}" type="slidenum">
              <a:rPr lang="en-US"/>
              <a:pPr>
                <a:defRPr/>
              </a:pPr>
              <a:t>‹#›</a:t>
            </a:fld>
            <a:endParaRPr lang="en-US"/>
          </a:p>
        </p:txBody>
      </p:sp>
    </p:spTree>
    <p:extLst>
      <p:ext uri="{BB962C8B-B14F-4D97-AF65-F5344CB8AC3E}">
        <p14:creationId xmlns:p14="http://schemas.microsoft.com/office/powerpoint/2010/main" val="99870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A891BAB-6464-414B-9617-0C420C9EFCF0}" type="datetimeFigureOut">
              <a:rPr lang="en-US"/>
              <a:pPr>
                <a:defRPr/>
              </a:pPr>
              <a:t>11/1/2013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9F6664-3F58-43FF-BD74-AAE180DC9F69}" type="slidenum">
              <a:rPr lang="en-US"/>
              <a:pPr>
                <a:defRPr/>
              </a:pPr>
              <a:t>‹#›</a:t>
            </a:fld>
            <a:endParaRPr lang="en-US"/>
          </a:p>
        </p:txBody>
      </p:sp>
    </p:spTree>
    <p:extLst>
      <p:ext uri="{BB962C8B-B14F-4D97-AF65-F5344CB8AC3E}">
        <p14:creationId xmlns:p14="http://schemas.microsoft.com/office/powerpoint/2010/main" val="147956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444AE9B-F3B8-4C6A-AB9F-BB489B77B4F4}" type="datetimeFigureOut">
              <a:rPr lang="en-US"/>
              <a:pPr>
                <a:defRPr/>
              </a:pPr>
              <a:t>11/1/2013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41E577-4C04-48D1-A115-36A6671C3E64}" type="slidenum">
              <a:rPr lang="en-US"/>
              <a:pPr>
                <a:defRPr/>
              </a:pPr>
              <a:t>‹#›</a:t>
            </a:fld>
            <a:endParaRPr lang="en-US"/>
          </a:p>
        </p:txBody>
      </p:sp>
    </p:spTree>
    <p:extLst>
      <p:ext uri="{BB962C8B-B14F-4D97-AF65-F5344CB8AC3E}">
        <p14:creationId xmlns:p14="http://schemas.microsoft.com/office/powerpoint/2010/main" val="2484633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9B454EE-EC07-405F-9D67-C538D2B8C9FC}" type="datetimeFigureOut">
              <a:rPr lang="en-US"/>
              <a:pPr>
                <a:defRPr/>
              </a:pPr>
              <a:t>11/1/2013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A80CD95-4756-43E1-AD73-E3E1D6C8DDFC}" type="slidenum">
              <a:rPr lang="en-US"/>
              <a:pPr>
                <a:defRPr/>
              </a:pPr>
              <a:t>‹#›</a:t>
            </a:fld>
            <a:endParaRPr lang="en-US"/>
          </a:p>
        </p:txBody>
      </p:sp>
    </p:spTree>
    <p:extLst>
      <p:ext uri="{BB962C8B-B14F-4D97-AF65-F5344CB8AC3E}">
        <p14:creationId xmlns:p14="http://schemas.microsoft.com/office/powerpoint/2010/main" val="62756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02445D-1156-4A20-A596-59D09A672212}" type="datetimeFigureOut">
              <a:rPr lang="en-US"/>
              <a:pPr>
                <a:defRPr/>
              </a:pPr>
              <a:t>11/1/2013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3BD7A4-F748-474C-84B8-A337D3D6C86D}" type="slidenum">
              <a:rPr lang="en-US"/>
              <a:pPr>
                <a:defRPr/>
              </a:pPr>
              <a:t>‹#›</a:t>
            </a:fld>
            <a:endParaRPr lang="en-US"/>
          </a:p>
        </p:txBody>
      </p:sp>
    </p:spTree>
    <p:extLst>
      <p:ext uri="{BB962C8B-B14F-4D97-AF65-F5344CB8AC3E}">
        <p14:creationId xmlns:p14="http://schemas.microsoft.com/office/powerpoint/2010/main" val="343966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FAA4E9-4FB8-4E87-BD38-AA12A92D9692}" type="datetimeFigureOut">
              <a:rPr lang="en-US"/>
              <a:pPr>
                <a:defRPr/>
              </a:pPr>
              <a:t>11/1/2013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F1A490-C07E-4A8F-A6CE-7A942FDC0858}" type="slidenum">
              <a:rPr lang="en-US"/>
              <a:pPr>
                <a:defRPr/>
              </a:pPr>
              <a:t>‹#›</a:t>
            </a:fld>
            <a:endParaRPr lang="en-US"/>
          </a:p>
        </p:txBody>
      </p:sp>
    </p:spTree>
    <p:extLst>
      <p:ext uri="{BB962C8B-B14F-4D97-AF65-F5344CB8AC3E}">
        <p14:creationId xmlns:p14="http://schemas.microsoft.com/office/powerpoint/2010/main" val="398184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978322-EB1C-4A4C-A536-3691CFC81F30}" type="datetimeFigureOut">
              <a:rPr lang="en-US"/>
              <a:pPr>
                <a:defRPr/>
              </a:pPr>
              <a:t>11/1/2013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5FEC91-B7E4-4F50-BFAC-655582615778}" type="slidenum">
              <a:rPr lang="en-US"/>
              <a:pPr>
                <a:defRPr/>
              </a:pPr>
              <a:t>‹#›</a:t>
            </a:fld>
            <a:endParaRPr lang="en-US"/>
          </a:p>
        </p:txBody>
      </p:sp>
    </p:spTree>
    <p:extLst>
      <p:ext uri="{BB962C8B-B14F-4D97-AF65-F5344CB8AC3E}">
        <p14:creationId xmlns:p14="http://schemas.microsoft.com/office/powerpoint/2010/main" val="266397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7F91AF2-E425-420C-9B8C-97B2AF1F5D1D}" type="datetimeFigureOut">
              <a:rPr lang="en-US"/>
              <a:pPr>
                <a:defRPr/>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FD05ED5-38C0-4813-8367-A49F4689F1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shtabor@hot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p:cNvSpPr txBox="1">
            <a:spLocks noChangeArrowheads="1"/>
          </p:cNvSpPr>
          <p:nvPr/>
        </p:nvSpPr>
        <p:spPr bwMode="auto">
          <a:xfrm>
            <a:off x="2105025" y="533400"/>
            <a:ext cx="6705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200"/>
          </a:p>
          <a:p>
            <a:pPr eaLnBrk="1" hangingPunct="1"/>
            <a:endParaRPr lang="en-US" altLang="en-US" sz="1200"/>
          </a:p>
          <a:p>
            <a:pPr eaLnBrk="1" hangingPunct="1"/>
            <a:endParaRPr lang="en-US" altLang="en-US" sz="3200" b="1" i="1">
              <a:latin typeface="Verdana" pitchFamily="34" charset="0"/>
            </a:endParaRPr>
          </a:p>
          <a:p>
            <a:pPr eaLnBrk="1" hangingPunct="1"/>
            <a:endParaRPr lang="en-US" altLang="en-US" sz="3200" b="1" i="1">
              <a:latin typeface="Verdana" pitchFamily="34" charset="0"/>
            </a:endParaRPr>
          </a:p>
          <a:p>
            <a:pPr eaLnBrk="1" hangingPunct="1"/>
            <a:r>
              <a:rPr lang="en-US" altLang="en-US" sz="3200" b="1" i="1">
                <a:latin typeface="Verdana" pitchFamily="34" charset="0"/>
              </a:rPr>
              <a:t>Moneyball</a:t>
            </a:r>
            <a:r>
              <a:rPr lang="en-US" altLang="en-US" sz="3200" b="1">
                <a:latin typeface="Verdana" pitchFamily="34" charset="0"/>
              </a:rPr>
              <a:t> in the Classroom</a:t>
            </a:r>
          </a:p>
          <a:p>
            <a:pPr eaLnBrk="1" hangingPunct="1"/>
            <a:r>
              <a:rPr lang="en-US" altLang="en-US" sz="2800">
                <a:latin typeface="Verdana" pitchFamily="34" charset="0"/>
              </a:rPr>
              <a:t>Using Baseball to Teach Statistics</a:t>
            </a:r>
          </a:p>
          <a:p>
            <a:pPr eaLnBrk="1" hangingPunct="1"/>
            <a:endParaRPr lang="en-US" altLang="en-US"/>
          </a:p>
          <a:p>
            <a:pPr eaLnBrk="1" hangingPunct="1"/>
            <a:endParaRPr lang="en-US" altLang="en-US"/>
          </a:p>
          <a:p>
            <a:pPr algn="ctr" eaLnBrk="1" hangingPunct="1"/>
            <a:r>
              <a:rPr lang="en-US" altLang="en-US" sz="3200"/>
              <a:t>Josh Tabor</a:t>
            </a:r>
          </a:p>
          <a:p>
            <a:pPr algn="ctr" eaLnBrk="1" hangingPunct="1"/>
            <a:r>
              <a:rPr lang="en-US" altLang="en-US" sz="2000"/>
              <a:t>Canyon del Oro High School</a:t>
            </a:r>
          </a:p>
          <a:p>
            <a:pPr algn="ctr" eaLnBrk="1" hangingPunct="1"/>
            <a:r>
              <a:rPr lang="en-US" altLang="en-US" sz="2000">
                <a:hlinkClick r:id="rId2"/>
              </a:rPr>
              <a:t>joshtabor@hotmail.com</a:t>
            </a:r>
            <a:endParaRPr lang="en-US" altLang="en-US" sz="2000"/>
          </a:p>
          <a:p>
            <a:pPr algn="ctr" eaLnBrk="1" hangingPunct="1"/>
            <a:endParaRPr lang="en-US" altLang="en-US"/>
          </a:p>
          <a:p>
            <a:pPr algn="ctr" eaLnBrk="1" hangingPunct="1"/>
            <a:endParaRPr lang="en-US" altLang="en-US"/>
          </a:p>
          <a:p>
            <a:pPr algn="ctr" eaLnBrk="1" hangingPunct="1"/>
            <a:endParaRPr lang="en-US" altLang="en-US"/>
          </a:p>
          <a:p>
            <a:pPr algn="ctr" eaLnBrk="1" hangingPunct="1"/>
            <a:endParaRPr lang="en-US" altLang="en-US"/>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2133600" y="533400"/>
            <a:ext cx="6705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Interestingly, there is a different “ideal” exponent for each sport.  (Class activity alert!)</a:t>
            </a:r>
          </a:p>
          <a:p>
            <a:pPr eaLnBrk="1" hangingPunct="1"/>
            <a:endParaRPr lang="en-US" altLang="en-US" sz="2000"/>
          </a:p>
          <a:p>
            <a:pPr eaLnBrk="1" hangingPunct="1"/>
            <a:r>
              <a:rPr lang="en-US" altLang="en-US" sz="2000"/>
              <a:t>For example, here is a scatterplot showing different exponents and SSR for NBA teams in 2009:</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435225"/>
            <a:ext cx="5181600" cy="381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2133600" y="533400"/>
            <a:ext cx="6705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latin typeface="Verdana" pitchFamily="34" charset="0"/>
              </a:rPr>
              <a:t>Part 2: Modeling Runs Scored</a:t>
            </a:r>
          </a:p>
          <a:p>
            <a:pPr eaLnBrk="1" hangingPunct="1"/>
            <a:endParaRPr lang="en-US" altLang="en-US" sz="2000">
              <a:latin typeface="Verdana" pitchFamily="34" charset="0"/>
            </a:endParaRPr>
          </a:p>
          <a:p>
            <a:pPr eaLnBrk="1" hangingPunct="1"/>
            <a:r>
              <a:rPr lang="en-US" altLang="en-US" sz="2000">
                <a:latin typeface="Verdana" pitchFamily="34" charset="0"/>
              </a:rPr>
              <a:t>Now that we understand how to use runs scored and runs allowed to model predicted winning percentage, how can we model runs scored and runs allowed?</a:t>
            </a:r>
          </a:p>
          <a:p>
            <a:pPr eaLnBrk="1" hangingPunct="1"/>
            <a:endParaRPr lang="en-US" altLang="en-US" sz="2000">
              <a:latin typeface="Verdana" pitchFamily="34" charset="0"/>
            </a:endParaRPr>
          </a:p>
          <a:p>
            <a:pPr eaLnBrk="1" hangingPunct="1"/>
            <a:r>
              <a:rPr lang="en-US" altLang="en-US" sz="2000">
                <a:latin typeface="Verdana" pitchFamily="34" charset="0"/>
              </a:rPr>
              <a:t>Using </a:t>
            </a:r>
            <a:r>
              <a:rPr lang="en-US" altLang="en-US" sz="2000" b="1">
                <a:latin typeface="Verdana" pitchFamily="34" charset="0"/>
              </a:rPr>
              <a:t>team</a:t>
            </a:r>
            <a:r>
              <a:rPr lang="en-US" altLang="en-US" sz="2000">
                <a:latin typeface="Verdana" pitchFamily="34" charset="0"/>
              </a:rPr>
              <a:t> data from the 2012 season, we can look for variables that have a strong relationship with runs scored.  </a:t>
            </a:r>
          </a:p>
          <a:p>
            <a:pPr eaLnBrk="1" hangingPunct="1"/>
            <a:endParaRPr lang="en-US" altLang="en-US" sz="2000">
              <a:latin typeface="Verdana" pitchFamily="34" charset="0"/>
            </a:endParaRPr>
          </a:p>
          <a:p>
            <a:pPr eaLnBrk="1" hangingPunct="1"/>
            <a:r>
              <a:rPr lang="en-US" altLang="en-US" sz="2000">
                <a:latin typeface="Verdana" pitchFamily="34" charset="0"/>
              </a:rPr>
              <a:t>Here is a scatterplot </a:t>
            </a:r>
          </a:p>
          <a:p>
            <a:pPr eaLnBrk="1" hangingPunct="1"/>
            <a:r>
              <a:rPr lang="en-US" altLang="en-US" sz="2000">
                <a:latin typeface="Verdana" pitchFamily="34" charset="0"/>
              </a:rPr>
              <a:t>showing hits vs. runs </a:t>
            </a:r>
          </a:p>
          <a:p>
            <a:pPr eaLnBrk="1" hangingPunct="1"/>
            <a:r>
              <a:rPr lang="en-US" altLang="en-US" sz="2000">
                <a:latin typeface="Verdana" pitchFamily="34" charset="0"/>
              </a:rPr>
              <a:t>scored for the 30</a:t>
            </a:r>
          </a:p>
          <a:p>
            <a:pPr eaLnBrk="1" hangingPunct="1"/>
            <a:r>
              <a:rPr lang="en-US" altLang="en-US" sz="2000">
                <a:latin typeface="Verdana" pitchFamily="34" charset="0"/>
              </a:rPr>
              <a:t>teams:</a:t>
            </a:r>
          </a:p>
        </p:txBody>
      </p:sp>
      <p:pic>
        <p:nvPicPr>
          <p:cNvPr id="12292" name="Picture 3"/>
          <p:cNvPicPr>
            <a:picLocks noChangeAspect="1" noChangeArrowheads="1"/>
          </p:cNvPicPr>
          <p:nvPr/>
        </p:nvPicPr>
        <p:blipFill>
          <a:blip r:embed="rId2">
            <a:extLst>
              <a:ext uri="{28A0092B-C50C-407E-A947-70E740481C1C}">
                <a14:useLocalDpi xmlns:a14="http://schemas.microsoft.com/office/drawing/2010/main" val="0"/>
              </a:ext>
            </a:extLst>
          </a:blip>
          <a:srcRect t="12183" r="3180"/>
          <a:stretch>
            <a:fillRect/>
          </a:stretch>
        </p:blipFill>
        <p:spPr bwMode="auto">
          <a:xfrm>
            <a:off x="5070475" y="3810000"/>
            <a:ext cx="3402013" cy="251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2133600" y="533400"/>
            <a:ext cx="6705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Because the association appears linear, we should use a line to model the relationship between hits and runs scored.  </a:t>
            </a:r>
          </a:p>
          <a:p>
            <a:pPr eaLnBrk="1" hangingPunct="1"/>
            <a:endParaRPr lang="en-US" altLang="en-US" sz="2000">
              <a:latin typeface="Verdana" pitchFamily="34" charset="0"/>
            </a:endParaRPr>
          </a:p>
          <a:p>
            <a:pPr eaLnBrk="1" hangingPunct="1"/>
            <a:r>
              <a:rPr lang="en-US" altLang="en-US" sz="2000">
                <a:latin typeface="Verdana" pitchFamily="34" charset="0"/>
              </a:rPr>
              <a:t>But, </a:t>
            </a:r>
            <a:r>
              <a:rPr lang="en-US" altLang="en-US" sz="2000" i="1">
                <a:latin typeface="Verdana" pitchFamily="34" charset="0"/>
              </a:rPr>
              <a:t>which</a:t>
            </a:r>
            <a:r>
              <a:rPr lang="en-US" altLang="en-US" sz="2000">
                <a:latin typeface="Verdana" pitchFamily="34" charset="0"/>
              </a:rPr>
              <a:t> line is best?  </a:t>
            </a:r>
          </a:p>
          <a:p>
            <a:pPr eaLnBrk="1" hangingPunct="1"/>
            <a:endParaRPr lang="en-US" altLang="en-US" sz="2000">
              <a:latin typeface="Verdana" pitchFamily="34" charset="0"/>
            </a:endParaRPr>
          </a:p>
          <a:p>
            <a:pPr eaLnBrk="1" hangingPunct="1"/>
            <a:r>
              <a:rPr lang="en-US" altLang="en-US" sz="2000">
                <a:latin typeface="Verdana" pitchFamily="34" charset="0"/>
              </a:rPr>
              <a:t>Time for Fathom….</a:t>
            </a:r>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2133600" y="533400"/>
            <a:ext cx="6705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The “best” line is the one that makes the sum of </a:t>
            </a:r>
            <a:r>
              <a:rPr lang="en-US" altLang="en-US" sz="2000" i="1">
                <a:latin typeface="Verdana" pitchFamily="34" charset="0"/>
              </a:rPr>
              <a:t>squared</a:t>
            </a:r>
            <a:r>
              <a:rPr lang="en-US" altLang="en-US" sz="2000">
                <a:latin typeface="Verdana" pitchFamily="34" charset="0"/>
              </a:rPr>
              <a:t> residuals the </a:t>
            </a:r>
            <a:r>
              <a:rPr lang="en-US" altLang="en-US" sz="2000" i="1">
                <a:latin typeface="Verdana" pitchFamily="34" charset="0"/>
              </a:rPr>
              <a:t>least</a:t>
            </a:r>
            <a:r>
              <a:rPr lang="en-US" altLang="en-US" sz="2000">
                <a:latin typeface="Verdana" pitchFamily="34" charset="0"/>
              </a:rPr>
              <a:t>.  Not surprisingly, it is called the </a:t>
            </a:r>
            <a:r>
              <a:rPr lang="en-US" altLang="en-US" sz="2000" b="1">
                <a:latin typeface="Verdana" pitchFamily="34" charset="0"/>
              </a:rPr>
              <a:t>least-squares regression line</a:t>
            </a:r>
            <a:r>
              <a:rPr lang="en-US" altLang="en-US" sz="2000">
                <a:latin typeface="Verdana" pitchFamily="34" charset="0"/>
              </a:rPr>
              <a:t>.  </a:t>
            </a:r>
          </a:p>
          <a:p>
            <a:pPr eaLnBrk="1" hangingPunct="1"/>
            <a:endParaRPr lang="en-US" altLang="en-US" sz="2000">
              <a:latin typeface="Verdana" pitchFamily="34" charset="0"/>
            </a:endParaRPr>
          </a:p>
          <a:p>
            <a:pPr eaLnBrk="1" hangingPunct="1"/>
            <a:r>
              <a:rPr lang="en-US" altLang="en-US" sz="2000">
                <a:latin typeface="Verdana" pitchFamily="34" charset="0"/>
              </a:rPr>
              <a:t>Here is the scatterplot again, along with the least-squares regression line: </a:t>
            </a:r>
          </a:p>
          <a:p>
            <a:pPr eaLnBrk="1" hangingPunct="1"/>
            <a:endParaRPr lang="en-US" altLang="en-US" sz="2000">
              <a:latin typeface="Verdana" pitchFamily="34" charset="0"/>
            </a:endParaRPr>
          </a:p>
          <a:p>
            <a:pPr algn="ctr" eaLnBrk="1" hangingPunct="1"/>
            <a:r>
              <a:rPr lang="en-US" altLang="en-US" sz="2000">
                <a:latin typeface="Verdana" pitchFamily="34" charset="0"/>
              </a:rPr>
              <a:t>predicted RS= -79 + 0.556(hits)</a:t>
            </a: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t="6593" r="2679"/>
          <a:stretch>
            <a:fillRect/>
          </a:stretch>
        </p:blipFill>
        <p:spPr bwMode="auto">
          <a:xfrm>
            <a:off x="3200400" y="3057525"/>
            <a:ext cx="411480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133600" y="533400"/>
            <a:ext cx="6705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CCSS: S-ID-7: </a:t>
            </a:r>
            <a:r>
              <a:rPr lang="en-US" altLang="en-US" sz="2000" i="1"/>
              <a:t>Interpret the slope (rate of change) and the intercept (constant term) of a linear model in the context of the data.</a:t>
            </a:r>
            <a:endParaRPr lang="en-US" altLang="en-US" sz="2000" i="1">
              <a:latin typeface="Verdana" pitchFamily="34" charset="0"/>
            </a:endParaRPr>
          </a:p>
          <a:p>
            <a:pPr eaLnBrk="1" hangingPunct="1"/>
            <a:endParaRPr lang="en-US" altLang="en-US" sz="2000">
              <a:latin typeface="Verdana" pitchFamily="34" charset="0"/>
            </a:endParaRPr>
          </a:p>
          <a:p>
            <a:pPr eaLnBrk="1" hangingPunct="1"/>
            <a:r>
              <a:rPr lang="en-US" altLang="en-US" sz="2000">
                <a:latin typeface="Verdana" pitchFamily="34" charset="0"/>
              </a:rPr>
              <a:t>The slope of the least-squares regression line is 0.556.  How do we interpret this value?  What about the intercept?</a:t>
            </a:r>
          </a:p>
          <a:p>
            <a:pPr eaLnBrk="1" hangingPunct="1"/>
            <a:endParaRPr lang="en-US" altLang="en-US" sz="2000">
              <a:latin typeface="Verdana" pitchFamily="34" charset="0"/>
            </a:endParaRPr>
          </a:p>
          <a:p>
            <a:pPr eaLnBrk="1" hangingPunct="1"/>
            <a:r>
              <a:rPr lang="en-US" altLang="en-US" sz="2000">
                <a:latin typeface="Verdana" pitchFamily="34" charset="0"/>
              </a:rPr>
              <a:t>Slope: For each additional hit, the </a:t>
            </a:r>
            <a:r>
              <a:rPr lang="en-US" altLang="en-US" sz="2000" i="1">
                <a:latin typeface="Verdana" pitchFamily="34" charset="0"/>
              </a:rPr>
              <a:t>predicted</a:t>
            </a:r>
            <a:r>
              <a:rPr lang="en-US" altLang="en-US" sz="2000">
                <a:latin typeface="Verdana" pitchFamily="34" charset="0"/>
              </a:rPr>
              <a:t> number of runs increases by 0.556.  </a:t>
            </a:r>
          </a:p>
          <a:p>
            <a:pPr eaLnBrk="1" hangingPunct="1"/>
            <a:endParaRPr lang="en-US" altLang="en-US" sz="2000">
              <a:latin typeface="Verdana" pitchFamily="34" charset="0"/>
            </a:endParaRPr>
          </a:p>
          <a:p>
            <a:pPr eaLnBrk="1" hangingPunct="1"/>
            <a:r>
              <a:rPr lang="en-US" altLang="en-US" sz="2000">
                <a:latin typeface="Verdana" pitchFamily="34" charset="0"/>
              </a:rPr>
              <a:t>Intercept: If a team had 0 hits for the season, the predicted number of runs scored is -79.  </a:t>
            </a:r>
            <a:r>
              <a:rPr lang="en-US" altLang="en-US" sz="2000" i="1">
                <a:latin typeface="Verdana" pitchFamily="34" charset="0"/>
              </a:rPr>
              <a:t>Realistic?  Why not??</a:t>
            </a:r>
            <a:endParaRPr lang="en-US" altLang="en-US" sz="2000">
              <a:latin typeface="Verdana" pitchFamily="34" charset="0"/>
            </a:endParaRPr>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2133600" y="533400"/>
            <a:ext cx="67056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Suppose that Oakland has a chance to improve at one position and can expect to have 40 more hits.  How many </a:t>
            </a:r>
            <a:r>
              <a:rPr lang="en-US" altLang="en-US" sz="2000" i="1"/>
              <a:t>wins</a:t>
            </a:r>
            <a:r>
              <a:rPr lang="en-US" altLang="en-US" sz="2000"/>
              <a:t> is that worth, assuming the performances of other players stay the same?  </a:t>
            </a:r>
          </a:p>
          <a:p>
            <a:pPr eaLnBrk="1" hangingPunct="1"/>
            <a:endParaRPr lang="en-US" altLang="en-US" sz="2000"/>
          </a:p>
          <a:p>
            <a:pPr eaLnBrk="1" hangingPunct="1"/>
            <a:r>
              <a:rPr lang="en-US" altLang="en-US" sz="2000"/>
              <a:t>For each additional hit, we predict 0.556 more runs.  So, 40 additional hits is worth 40(0.556) = 22.24 more runs.  </a:t>
            </a:r>
          </a:p>
          <a:p>
            <a:pPr eaLnBrk="1" hangingPunct="1"/>
            <a:endParaRPr lang="en-US" altLang="en-US" sz="2000"/>
          </a:p>
          <a:p>
            <a:pPr eaLnBrk="1" hangingPunct="1"/>
            <a:r>
              <a:rPr lang="en-US" altLang="en-US" sz="2000"/>
              <a:t>This means Oakland would score 735.24 runs instead of 713.  Using the Pythagorean formula:</a:t>
            </a:r>
          </a:p>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a:p>
            <a:pPr eaLnBrk="1" hangingPunct="1"/>
            <a:r>
              <a:rPr lang="en-US" altLang="en-US" sz="2000"/>
              <a:t>58.9% of 162 is 95.42 wins.  This means 2.43 additional expected wins (95.42 – 92.99 = 2.43).  </a:t>
            </a:r>
          </a:p>
        </p:txBody>
      </p:sp>
      <p:graphicFrame>
        <p:nvGraphicFramePr>
          <p:cNvPr id="16388" name="Object 1"/>
          <p:cNvGraphicFramePr>
            <a:graphicFrameLocks noChangeAspect="1"/>
          </p:cNvGraphicFramePr>
          <p:nvPr/>
        </p:nvGraphicFramePr>
        <p:xfrm>
          <a:off x="3259138" y="3733800"/>
          <a:ext cx="3979862" cy="825500"/>
        </p:xfrm>
        <a:graphic>
          <a:graphicData uri="http://schemas.openxmlformats.org/presentationml/2006/ole">
            <mc:AlternateContent xmlns:mc="http://schemas.openxmlformats.org/markup-compatibility/2006">
              <mc:Choice xmlns:v="urn:schemas-microsoft-com:vml" Requires="v">
                <p:oleObj spid="_x0000_s16391" name="Equation" r:id="rId3" imgW="2019300" imgH="419100" progId="Equation.DSMT4">
                  <p:embed/>
                </p:oleObj>
              </mc:Choice>
              <mc:Fallback>
                <p:oleObj name="Equation" r:id="rId3" imgW="20193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9138" y="3733800"/>
                        <a:ext cx="39798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p:cNvSpPr txBox="1">
            <a:spLocks noChangeArrowheads="1"/>
          </p:cNvSpPr>
          <p:nvPr/>
        </p:nvSpPr>
        <p:spPr bwMode="auto">
          <a:xfrm>
            <a:off x="2133600" y="533400"/>
            <a:ext cx="670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Which variable does the best job of modeling runs scored?  Here are some scatterplots:</a:t>
            </a:r>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188" y="1416050"/>
            <a:ext cx="2919412"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416050"/>
            <a:ext cx="2919413"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2188" y="3973513"/>
            <a:ext cx="2919412"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62400"/>
            <a:ext cx="2995613" cy="259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2133600" y="533400"/>
            <a:ext cx="6705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The best model is the one with the smallest sum of squared residuals (SSR).</a:t>
            </a:r>
          </a:p>
          <a:p>
            <a:pPr eaLnBrk="1" hangingPunct="1"/>
            <a:endParaRPr lang="en-US" altLang="en-US" sz="2000">
              <a:latin typeface="Verdana" pitchFamily="34" charset="0"/>
            </a:endParaRPr>
          </a:p>
          <a:p>
            <a:pPr eaLnBrk="1" hangingPunct="1"/>
            <a:r>
              <a:rPr lang="en-US" altLang="en-US" sz="2000">
                <a:latin typeface="Verdana" pitchFamily="34" charset="0"/>
              </a:rPr>
              <a:t>Here is a table showing the SSR when predicting runs scored using the following variables:</a:t>
            </a:r>
          </a:p>
        </p:txBody>
      </p:sp>
      <p:graphicFrame>
        <p:nvGraphicFramePr>
          <p:cNvPr id="2" name="Table 1"/>
          <p:cNvGraphicFramePr>
            <a:graphicFrameLocks noGrp="1"/>
          </p:cNvGraphicFramePr>
          <p:nvPr/>
        </p:nvGraphicFramePr>
        <p:xfrm>
          <a:off x="2895600" y="2514600"/>
          <a:ext cx="4759326" cy="2225676"/>
        </p:xfrm>
        <a:graphic>
          <a:graphicData uri="http://schemas.openxmlformats.org/drawingml/2006/table">
            <a:tbl>
              <a:tblPr firstRow="1" bandRow="1">
                <a:tableStyleId>{5C22544A-7EE6-4342-B048-85BDC9FD1C3A}</a:tableStyleId>
              </a:tblPr>
              <a:tblGrid>
                <a:gridCol w="2379663"/>
                <a:gridCol w="2379663"/>
              </a:tblGrid>
              <a:tr h="370946">
                <a:tc>
                  <a:txBody>
                    <a:bodyPr/>
                    <a:lstStyle/>
                    <a:p>
                      <a:r>
                        <a:rPr lang="en-US" sz="1800" dirty="0" smtClean="0"/>
                        <a:t>Variable</a:t>
                      </a:r>
                      <a:endParaRPr lang="en-US" sz="1800" dirty="0"/>
                    </a:p>
                  </a:txBody>
                  <a:tcPr marL="91435" marR="91435" marT="45733" marB="45733"/>
                </a:tc>
                <a:tc>
                  <a:txBody>
                    <a:bodyPr/>
                    <a:lstStyle/>
                    <a:p>
                      <a:r>
                        <a:rPr lang="en-US" sz="1800" dirty="0" smtClean="0"/>
                        <a:t>SSR</a:t>
                      </a:r>
                      <a:endParaRPr lang="en-US" sz="1800" dirty="0"/>
                    </a:p>
                  </a:txBody>
                  <a:tcPr marL="91435" marR="91435" marT="45733" marB="45733"/>
                </a:tc>
              </a:tr>
              <a:tr h="370946">
                <a:tc>
                  <a:txBody>
                    <a:bodyPr/>
                    <a:lstStyle/>
                    <a:p>
                      <a:r>
                        <a:rPr lang="en-US" sz="1800" dirty="0" smtClean="0"/>
                        <a:t>Hits</a:t>
                      </a:r>
                      <a:endParaRPr lang="en-US" sz="1800" dirty="0"/>
                    </a:p>
                  </a:txBody>
                  <a:tcPr marL="91435" marR="91435" marT="45733" marB="45733"/>
                </a:tc>
                <a:tc>
                  <a:txBody>
                    <a:bodyPr/>
                    <a:lstStyle/>
                    <a:p>
                      <a:r>
                        <a:rPr lang="en-US" sz="1800" dirty="0" smtClean="0"/>
                        <a:t>40,603</a:t>
                      </a:r>
                      <a:endParaRPr lang="en-US" sz="1800" dirty="0"/>
                    </a:p>
                  </a:txBody>
                  <a:tcPr marL="91435" marR="91435" marT="45733" marB="45733"/>
                </a:tc>
              </a:tr>
              <a:tr h="370946">
                <a:tc>
                  <a:txBody>
                    <a:bodyPr/>
                    <a:lstStyle/>
                    <a:p>
                      <a:r>
                        <a:rPr lang="en-US" sz="1800" dirty="0" smtClean="0"/>
                        <a:t>Home runs</a:t>
                      </a:r>
                      <a:endParaRPr lang="en-US" sz="1800" dirty="0"/>
                    </a:p>
                  </a:txBody>
                  <a:tcPr marL="91435" marR="91435" marT="45733" marB="45733"/>
                </a:tc>
                <a:tc>
                  <a:txBody>
                    <a:bodyPr/>
                    <a:lstStyle/>
                    <a:p>
                      <a:r>
                        <a:rPr lang="en-US" sz="1800" dirty="0" smtClean="0"/>
                        <a:t>56,830</a:t>
                      </a:r>
                      <a:endParaRPr lang="en-US" sz="1800" dirty="0"/>
                    </a:p>
                  </a:txBody>
                  <a:tcPr marL="91435" marR="91435" marT="45733" marB="45733"/>
                </a:tc>
              </a:tr>
              <a:tr h="370946">
                <a:tc>
                  <a:txBody>
                    <a:bodyPr/>
                    <a:lstStyle/>
                    <a:p>
                      <a:r>
                        <a:rPr lang="en-US" sz="1800" dirty="0" smtClean="0"/>
                        <a:t>On-base</a:t>
                      </a:r>
                      <a:r>
                        <a:rPr lang="en-US" sz="1800" baseline="0" dirty="0" smtClean="0"/>
                        <a:t> percentage</a:t>
                      </a:r>
                      <a:endParaRPr lang="en-US" sz="1800" dirty="0"/>
                    </a:p>
                  </a:txBody>
                  <a:tcPr marL="91435" marR="91435" marT="45733" marB="45733"/>
                </a:tc>
                <a:tc>
                  <a:txBody>
                    <a:bodyPr/>
                    <a:lstStyle/>
                    <a:p>
                      <a:r>
                        <a:rPr lang="en-US" sz="1800" dirty="0" smtClean="0"/>
                        <a:t>37,138</a:t>
                      </a:r>
                      <a:endParaRPr lang="en-US" sz="1800" dirty="0"/>
                    </a:p>
                  </a:txBody>
                  <a:tcPr marL="91435" marR="91435" marT="45733" marB="45733"/>
                </a:tc>
              </a:tr>
              <a:tr h="370946">
                <a:tc>
                  <a:txBody>
                    <a:bodyPr/>
                    <a:lstStyle/>
                    <a:p>
                      <a:r>
                        <a:rPr lang="en-US" sz="1800" dirty="0" smtClean="0"/>
                        <a:t>Slugging average</a:t>
                      </a:r>
                      <a:endParaRPr lang="en-US" sz="1800" dirty="0"/>
                    </a:p>
                  </a:txBody>
                  <a:tcPr marL="91435" marR="91435" marT="45733" marB="45733"/>
                </a:tc>
                <a:tc>
                  <a:txBody>
                    <a:bodyPr/>
                    <a:lstStyle/>
                    <a:p>
                      <a:r>
                        <a:rPr lang="en-US" sz="1800" dirty="0" smtClean="0"/>
                        <a:t>14,237</a:t>
                      </a:r>
                      <a:endParaRPr lang="en-US" sz="1800" dirty="0"/>
                    </a:p>
                  </a:txBody>
                  <a:tcPr marL="91435" marR="91435" marT="45733" marB="45733"/>
                </a:tc>
              </a:tr>
              <a:tr h="370946">
                <a:tc>
                  <a:txBody>
                    <a:bodyPr/>
                    <a:lstStyle/>
                    <a:p>
                      <a:r>
                        <a:rPr lang="en-US" sz="1800" dirty="0" smtClean="0"/>
                        <a:t>OPS</a:t>
                      </a:r>
                      <a:endParaRPr lang="en-US" sz="1800" dirty="0"/>
                    </a:p>
                  </a:txBody>
                  <a:tcPr marL="91435" marR="91435" marT="45733" marB="45733"/>
                </a:tc>
                <a:tc>
                  <a:txBody>
                    <a:bodyPr/>
                    <a:lstStyle/>
                    <a:p>
                      <a:r>
                        <a:rPr lang="en-US" sz="1800" dirty="0" smtClean="0"/>
                        <a:t>10,109</a:t>
                      </a:r>
                      <a:endParaRPr lang="en-US" sz="1800" dirty="0"/>
                    </a:p>
                  </a:txBody>
                  <a:tcPr marL="91435" marR="91435" marT="45733" marB="45733"/>
                </a:tc>
              </a:tr>
            </a:tbl>
          </a:graphicData>
        </a:graphic>
      </p:graphicFrame>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2105025" y="533400"/>
            <a:ext cx="67056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latin typeface="Verdana" pitchFamily="34" charset="0"/>
              </a:rPr>
              <a:t>Part 3: Modeling Runs Allowed</a:t>
            </a:r>
          </a:p>
          <a:p>
            <a:pPr eaLnBrk="1" hangingPunct="1"/>
            <a:endParaRPr lang="en-US" altLang="en-US" sz="2000">
              <a:latin typeface="Verdana" pitchFamily="34" charset="0"/>
            </a:endParaRPr>
          </a:p>
          <a:p>
            <a:pPr eaLnBrk="1" hangingPunct="1"/>
            <a:r>
              <a:rPr lang="en-US" altLang="en-US" sz="2000">
                <a:latin typeface="Verdana" pitchFamily="34" charset="0"/>
              </a:rPr>
              <a:t>Modeling runs allowed is much more difficult.  However, sabermatricians have been making good progress in the last decade after a revolutionary discovery by Voros McCracken.  </a:t>
            </a:r>
          </a:p>
          <a:p>
            <a:pPr eaLnBrk="1" hangingPunct="1"/>
            <a:endParaRPr lang="en-US" altLang="en-US" sz="2000">
              <a:latin typeface="Verdana" pitchFamily="34" charset="0"/>
            </a:endParaRPr>
          </a:p>
          <a:p>
            <a:pPr eaLnBrk="1" hangingPunct="1"/>
            <a:r>
              <a:rPr lang="en-US" altLang="en-US" sz="2000">
                <a:latin typeface="Verdana" pitchFamily="34" charset="0"/>
              </a:rPr>
              <a:t>He demonstrated that a pitcher has very little (if any) control over what happens to a ball once it is hit.  </a:t>
            </a:r>
          </a:p>
          <a:p>
            <a:pPr eaLnBrk="1" hangingPunct="1"/>
            <a:endParaRPr lang="en-US" altLang="en-US" sz="2000">
              <a:latin typeface="Verdana" pitchFamily="34" charset="0"/>
            </a:endParaRPr>
          </a:p>
          <a:p>
            <a:pPr eaLnBrk="1" hangingPunct="1"/>
            <a:r>
              <a:rPr lang="en-US" altLang="en-US" sz="2000">
                <a:latin typeface="Verdana" pitchFamily="34" charset="0"/>
              </a:rPr>
              <a:t>BABIP (batting average on balls in play) is a measure of what happens during at-bats that don’t end in strikeouts, walks, or home runs.</a:t>
            </a:r>
          </a:p>
          <a:p>
            <a:pPr eaLnBrk="1" hangingPunct="1"/>
            <a:endParaRPr lang="en-US" altLang="en-US" sz="2000">
              <a:latin typeface="Verdana" pitchFamily="34" charset="0"/>
            </a:endParaRPr>
          </a:p>
          <a:p>
            <a:pPr eaLnBrk="1" hangingPunct="1"/>
            <a:r>
              <a:rPr lang="en-US" altLang="en-US" sz="2000">
                <a:latin typeface="Verdana" pitchFamily="34" charset="0"/>
              </a:rPr>
              <a:t>Voros showed that BABIP is essentially random from year to year.  </a:t>
            </a:r>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p:cNvSpPr txBox="1">
            <a:spLocks noChangeArrowheads="1"/>
          </p:cNvSpPr>
          <p:nvPr/>
        </p:nvSpPr>
        <p:spPr bwMode="auto">
          <a:xfrm>
            <a:off x="2133600" y="533400"/>
            <a:ext cx="6705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Here is a scatterplot showing the BABIP for pitchers in two consecutive years (2008 and 2009):</a:t>
            </a:r>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t="6615" r="2237"/>
          <a:stretch>
            <a:fillRect/>
          </a:stretch>
        </p:blipFill>
        <p:spPr bwMode="auto">
          <a:xfrm>
            <a:off x="3048000" y="1828800"/>
            <a:ext cx="4097338" cy="329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p:cNvSpPr txBox="1">
            <a:spLocks noChangeArrowheads="1"/>
          </p:cNvSpPr>
          <p:nvPr/>
        </p:nvSpPr>
        <p:spPr bwMode="auto">
          <a:xfrm>
            <a:off x="2133600" y="533400"/>
            <a:ext cx="6705600"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sz="1050" dirty="0" smtClean="0"/>
          </a:p>
          <a:p>
            <a:pPr eaLnBrk="1" hangingPunct="1">
              <a:defRPr/>
            </a:pPr>
            <a:endParaRPr lang="en-US" sz="1050" dirty="0" smtClean="0"/>
          </a:p>
          <a:p>
            <a:pPr>
              <a:defRPr/>
            </a:pPr>
            <a:r>
              <a:rPr lang="en-US" sz="2400" b="1" dirty="0" smtClean="0"/>
              <a:t>Objectives</a:t>
            </a:r>
            <a:endParaRPr lang="en-US" sz="2400" dirty="0" smtClean="0"/>
          </a:p>
          <a:p>
            <a:pPr>
              <a:defRPr/>
            </a:pPr>
            <a:r>
              <a:rPr lang="en-US" sz="2400" dirty="0" smtClean="0"/>
              <a:t>By the end of the session, participants will:</a:t>
            </a:r>
          </a:p>
          <a:p>
            <a:pPr marL="342900" indent="-342900">
              <a:buFont typeface="Arial" pitchFamily="34" charset="0"/>
              <a:buChar char="•"/>
              <a:defRPr/>
            </a:pPr>
            <a:r>
              <a:rPr lang="en-US" sz="2400" dirty="0" smtClean="0"/>
              <a:t>Obtain several classroom-tested examples that promote the real-world applications of mathematics and help students meet the Common Core State Standards</a:t>
            </a:r>
          </a:p>
          <a:p>
            <a:pPr marL="342900" indent="-342900">
              <a:buFont typeface="Arial" pitchFamily="34" charset="0"/>
              <a:buChar char="•"/>
              <a:defRPr/>
            </a:pPr>
            <a:r>
              <a:rPr lang="en-US" sz="2400" dirty="0" smtClean="0"/>
              <a:t>Understand that the goal of a model should be minimize the size of prediction errors</a:t>
            </a:r>
          </a:p>
          <a:p>
            <a:pPr marL="342900" indent="-342900">
              <a:buFont typeface="Arial" pitchFamily="34" charset="0"/>
              <a:buChar char="•"/>
              <a:defRPr/>
            </a:pPr>
            <a:r>
              <a:rPr lang="en-US" sz="2400" dirty="0" smtClean="0"/>
              <a:t>Understand the properties of least-squares regression lines and how to interpret the slope and intercept</a:t>
            </a:r>
          </a:p>
          <a:p>
            <a:pPr marL="342900" indent="-342900">
              <a:buFont typeface="Arial" pitchFamily="34" charset="0"/>
              <a:buChar char="•"/>
              <a:defRPr/>
            </a:pPr>
            <a:r>
              <a:rPr lang="en-US" sz="2400" dirty="0" smtClean="0"/>
              <a:t>Understand the concept of regression to the mean and what it reveals about future performances</a:t>
            </a:r>
          </a:p>
          <a:p>
            <a:pPr eaLnBrk="1" hangingPunct="1">
              <a:defRPr/>
            </a:pPr>
            <a:endParaRPr lang="en-US" sz="1400" dirty="0" smtClean="0"/>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p:cNvSpPr txBox="1">
            <a:spLocks noChangeArrowheads="1"/>
          </p:cNvSpPr>
          <p:nvPr/>
        </p:nvSpPr>
        <p:spPr bwMode="auto">
          <a:xfrm>
            <a:off x="2133600" y="533400"/>
            <a:ext cx="6705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Because the outcome of batted balls is basically random, McCracken suggested that the best way to model runs allowed is to use variables that pitchers do have control over.  For example, strikeout rate, walk rate, and home run rate.  </a:t>
            </a:r>
          </a:p>
          <a:p>
            <a:pPr eaLnBrk="1" hangingPunct="1"/>
            <a:endParaRPr lang="en-US" altLang="en-US" sz="2000">
              <a:latin typeface="Verdana" pitchFamily="34" charset="0"/>
            </a:endParaRPr>
          </a:p>
          <a:p>
            <a:pPr eaLnBrk="1" hangingPunct="1"/>
            <a:r>
              <a:rPr lang="en-US" altLang="en-US" sz="2000">
                <a:latin typeface="Verdana" pitchFamily="34" charset="0"/>
              </a:rPr>
              <a:t>Here is a scatterplot of strikeout rate in 2008 and 2009 for these same pitchers: </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t="8041" r="2841"/>
          <a:stretch>
            <a:fillRect/>
          </a:stretch>
        </p:blipFill>
        <p:spPr bwMode="auto">
          <a:xfrm>
            <a:off x="3287713" y="3282950"/>
            <a:ext cx="3933825"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4"/>
          <p:cNvSpPr txBox="1">
            <a:spLocks noChangeArrowheads="1"/>
          </p:cNvSpPr>
          <p:nvPr/>
        </p:nvSpPr>
        <p:spPr bwMode="auto">
          <a:xfrm>
            <a:off x="2133600" y="533400"/>
            <a:ext cx="67056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latin typeface="Verdana" pitchFamily="34" charset="0"/>
              </a:rPr>
              <a:t>Part 4: Regression to the Mean</a:t>
            </a:r>
          </a:p>
          <a:p>
            <a:pPr eaLnBrk="1" hangingPunct="1"/>
            <a:endParaRPr lang="en-US" altLang="en-US" sz="2000">
              <a:latin typeface="Verdana" pitchFamily="34" charset="0"/>
            </a:endParaRPr>
          </a:p>
          <a:p>
            <a:pPr algn="ctr"/>
            <a:r>
              <a:rPr lang="en-US" altLang="en-US" sz="2400" i="1"/>
              <a:t>It’s difficult to make predictions, </a:t>
            </a:r>
          </a:p>
          <a:p>
            <a:pPr algn="ctr"/>
            <a:r>
              <a:rPr lang="en-US" altLang="en-US" sz="2400" i="1"/>
              <a:t>especially about the future.</a:t>
            </a:r>
            <a:endParaRPr lang="en-US" altLang="en-US" sz="2400"/>
          </a:p>
          <a:p>
            <a:pPr algn="ctr"/>
            <a:r>
              <a:rPr lang="en-US" altLang="en-US" sz="2000"/>
              <a:t>          –Yogi Berra</a:t>
            </a:r>
          </a:p>
          <a:p>
            <a:pPr eaLnBrk="1" hangingPunct="1"/>
            <a:endParaRPr lang="en-US" altLang="en-US" sz="2000">
              <a:latin typeface="Verdana" pitchFamily="34" charset="0"/>
            </a:endParaRPr>
          </a:p>
          <a:p>
            <a:pPr eaLnBrk="1" hangingPunct="1"/>
            <a:r>
              <a:rPr lang="en-US" altLang="en-US" sz="2000">
                <a:latin typeface="Verdana" pitchFamily="34" charset="0"/>
              </a:rPr>
              <a:t>So far, we have been investigating relationships between variables within the same season.  </a:t>
            </a:r>
          </a:p>
          <a:p>
            <a:pPr eaLnBrk="1" hangingPunct="1"/>
            <a:endParaRPr lang="en-US" altLang="en-US" sz="2000">
              <a:latin typeface="Verdana" pitchFamily="34" charset="0"/>
            </a:endParaRPr>
          </a:p>
          <a:p>
            <a:pPr eaLnBrk="1" hangingPunct="1"/>
            <a:r>
              <a:rPr lang="en-US" altLang="en-US" sz="2000">
                <a:latin typeface="Verdana" pitchFamily="34" charset="0"/>
              </a:rPr>
              <a:t>What teams really want to know is how to make predictions about what will happen next year.  </a:t>
            </a:r>
          </a:p>
          <a:p>
            <a:pPr eaLnBrk="1" hangingPunct="1"/>
            <a:endParaRPr lang="en-US" altLang="en-US" sz="2000">
              <a:latin typeface="Verdana" pitchFamily="34" charset="0"/>
            </a:endParaRPr>
          </a:p>
          <a:p>
            <a:pPr eaLnBrk="1" hangingPunct="1"/>
            <a:r>
              <a:rPr lang="en-US" altLang="en-US" sz="2000">
                <a:latin typeface="Verdana" pitchFamily="34" charset="0"/>
              </a:rPr>
              <a:t>Before we do that, let’s flip some coins…</a:t>
            </a:r>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2133600" y="533400"/>
            <a:ext cx="6705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Here is a scatterplot showing the outcomes of two sets of 10 coin flips, along with the line y = x.  </a:t>
            </a:r>
          </a:p>
          <a:p>
            <a:pPr eaLnBrk="1" hangingPunct="1"/>
            <a:endParaRPr lang="en-US" altLang="en-US" sz="2000">
              <a:latin typeface="Verdana" pitchFamily="34" charset="0"/>
            </a:endParaRPr>
          </a:p>
          <a:p>
            <a:pPr eaLnBrk="1" hangingPunct="1"/>
            <a:r>
              <a:rPr lang="en-US" altLang="en-US" sz="2000">
                <a:latin typeface="Verdana" pitchFamily="34" charset="0"/>
              </a:rPr>
              <a:t>If we know a flipper did well the first time, what should we predict will happen the second time?  What if a flipper did poorly the first time?</a:t>
            </a:r>
          </a:p>
        </p:txBody>
      </p:sp>
      <p:pic>
        <p:nvPicPr>
          <p:cNvPr id="23556" name="Picture 5"/>
          <p:cNvPicPr>
            <a:picLocks noChangeAspect="1" noChangeArrowheads="1"/>
          </p:cNvPicPr>
          <p:nvPr/>
        </p:nvPicPr>
        <p:blipFill>
          <a:blip r:embed="rId2">
            <a:extLst>
              <a:ext uri="{28A0092B-C50C-407E-A947-70E740481C1C}">
                <a14:useLocalDpi xmlns:a14="http://schemas.microsoft.com/office/drawing/2010/main" val="0"/>
              </a:ext>
            </a:extLst>
          </a:blip>
          <a:srcRect t="8514" r="2522" b="7149"/>
          <a:stretch>
            <a:fillRect/>
          </a:stretch>
        </p:blipFill>
        <p:spPr bwMode="auto">
          <a:xfrm>
            <a:off x="3352800" y="2719388"/>
            <a:ext cx="4040188" cy="284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4"/>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p:cNvSpPr txBox="1">
            <a:spLocks noChangeArrowheads="1"/>
          </p:cNvSpPr>
          <p:nvPr/>
        </p:nvSpPr>
        <p:spPr bwMode="auto">
          <a:xfrm>
            <a:off x="2133600" y="533400"/>
            <a:ext cx="6705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Here again is the scatterplot of BABIP for two consecutive years, including the line y = x.  If a pitcher had a bad (high) BABIP in 2008, what can we expect to happen the following year?  Which players should a poor team like Oakland try to sign?</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t="9811" r="5734" b="5530"/>
          <a:stretch>
            <a:fillRect/>
          </a:stretch>
        </p:blipFill>
        <p:spPr bwMode="auto">
          <a:xfrm>
            <a:off x="3048000" y="2579688"/>
            <a:ext cx="3951288" cy="298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4"/>
          <p:cNvSpPr txBox="1">
            <a:spLocks noChangeArrowheads="1"/>
          </p:cNvSpPr>
          <p:nvPr/>
        </p:nvSpPr>
        <p:spPr bwMode="auto">
          <a:xfrm>
            <a:off x="2133600" y="533400"/>
            <a:ext cx="6705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Now, let’s look at hitters in two consecutive years.  Here is a scatterplot showing batting average in 2008 and 2009, along with the line y = x.  Do we see the same thing?  </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t="8971" r="1944" b="4584"/>
          <a:stretch>
            <a:fillRect/>
          </a:stretch>
        </p:blipFill>
        <p:spPr bwMode="auto">
          <a:xfrm>
            <a:off x="2971800" y="2216150"/>
            <a:ext cx="4249738"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4"/>
          <p:cNvSpPr txBox="1">
            <a:spLocks noChangeArrowheads="1"/>
          </p:cNvSpPr>
          <p:nvPr/>
        </p:nvSpPr>
        <p:spPr bwMode="auto">
          <a:xfrm>
            <a:off x="2133600" y="533400"/>
            <a:ext cx="67056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Now, here is the same scatterplot with the least-squares </a:t>
            </a:r>
            <a:r>
              <a:rPr lang="en-US" altLang="en-US" sz="2000" b="1">
                <a:latin typeface="Verdana" pitchFamily="34" charset="0"/>
              </a:rPr>
              <a:t>regression</a:t>
            </a:r>
            <a:r>
              <a:rPr lang="en-US" altLang="en-US" sz="2000">
                <a:latin typeface="Verdana" pitchFamily="34" charset="0"/>
              </a:rPr>
              <a:t> line added as well.  </a:t>
            </a: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endParaRPr lang="en-US" altLang="en-US" sz="2000">
              <a:latin typeface="Verdana" pitchFamily="34" charset="0"/>
            </a:endParaRPr>
          </a:p>
          <a:p>
            <a:pPr eaLnBrk="1" hangingPunct="1"/>
            <a:r>
              <a:rPr lang="en-US" altLang="en-US" sz="2000">
                <a:latin typeface="Verdana" pitchFamily="34" charset="0"/>
              </a:rPr>
              <a:t>The line predicts that players who were above average in 2008 will be good, but not quite as good in 2009.  Likewise, it predicts that players who were below average in 2008 will be bad, but not quite as bad in 2009.  This is </a:t>
            </a:r>
            <a:r>
              <a:rPr lang="en-US" altLang="en-US" sz="2000" b="1">
                <a:latin typeface="Verdana" pitchFamily="34" charset="0"/>
              </a:rPr>
              <a:t>regression to the mean.  </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t="7033" r="2122" b="10622"/>
          <a:stretch>
            <a:fillRect/>
          </a:stretch>
        </p:blipFill>
        <p:spPr bwMode="auto">
          <a:xfrm>
            <a:off x="3200400" y="1277938"/>
            <a:ext cx="4241800" cy="329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4"/>
          <p:cNvSpPr txBox="1">
            <a:spLocks noChangeArrowheads="1"/>
          </p:cNvSpPr>
          <p:nvPr/>
        </p:nvSpPr>
        <p:spPr bwMode="auto">
          <a:xfrm>
            <a:off x="2133600" y="533400"/>
            <a:ext cx="67056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What causes regression to the mean?  </a:t>
            </a:r>
          </a:p>
          <a:p>
            <a:pPr eaLnBrk="1" hangingPunct="1"/>
            <a:endParaRPr lang="en-US" altLang="en-US" sz="2000">
              <a:latin typeface="Verdana" pitchFamily="34" charset="0"/>
            </a:endParaRPr>
          </a:p>
          <a:p>
            <a:pPr eaLnBrk="1" hangingPunct="1"/>
            <a:r>
              <a:rPr lang="en-US" altLang="en-US" sz="2000">
                <a:latin typeface="Verdana" pitchFamily="34" charset="0"/>
              </a:rPr>
              <a:t>In sports, </a:t>
            </a:r>
          </a:p>
          <a:p>
            <a:pPr eaLnBrk="1" hangingPunct="1"/>
            <a:endParaRPr lang="en-US" altLang="en-US" sz="2000">
              <a:latin typeface="Verdana" pitchFamily="34" charset="0"/>
            </a:endParaRPr>
          </a:p>
          <a:p>
            <a:pPr algn="ctr" eaLnBrk="1" hangingPunct="1"/>
            <a:r>
              <a:rPr lang="en-US" altLang="en-US" sz="2000" b="1">
                <a:latin typeface="Verdana" pitchFamily="34" charset="0"/>
              </a:rPr>
              <a:t>performance = ability + random chance. </a:t>
            </a:r>
          </a:p>
          <a:p>
            <a:pPr eaLnBrk="1" hangingPunct="1"/>
            <a:endParaRPr lang="en-US" altLang="en-US" sz="2000">
              <a:latin typeface="Verdana" pitchFamily="34" charset="0"/>
            </a:endParaRPr>
          </a:p>
          <a:p>
            <a:pPr eaLnBrk="1" hangingPunct="1"/>
            <a:r>
              <a:rPr lang="en-US" altLang="en-US" sz="2000">
                <a:latin typeface="Verdana" pitchFamily="34" charset="0"/>
              </a:rPr>
              <a:t>A good performance is usually a combination of good ability and good luck.  In future performances, the good luck is unlikely to continue, even if his ability is the same.  </a:t>
            </a:r>
          </a:p>
          <a:p>
            <a:pPr eaLnBrk="1" hangingPunct="1"/>
            <a:endParaRPr lang="en-US" altLang="en-US" sz="2000">
              <a:latin typeface="Verdana" pitchFamily="34" charset="0"/>
            </a:endParaRPr>
          </a:p>
          <a:p>
            <a:pPr eaLnBrk="1" hangingPunct="1"/>
            <a:r>
              <a:rPr lang="en-US" altLang="en-US" sz="2000">
                <a:latin typeface="Verdana" pitchFamily="34" charset="0"/>
              </a:rPr>
              <a:t>This explains the SI Jinx and the Madden Curse. </a:t>
            </a:r>
          </a:p>
          <a:p>
            <a:pPr eaLnBrk="1" hangingPunct="1"/>
            <a:endParaRPr lang="en-US" altLang="en-US" sz="2000">
              <a:latin typeface="Verdana" pitchFamily="34" charset="0"/>
            </a:endParaRPr>
          </a:p>
        </p:txBody>
      </p:sp>
      <p:sp>
        <p:nvSpPr>
          <p:cNvPr id="4" name="TextBox 3"/>
          <p:cNvSpPr txBox="1"/>
          <p:nvPr/>
        </p:nvSpPr>
        <p:spPr>
          <a:xfrm rot="16200000">
            <a:off x="-2496234" y="3029634"/>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4"/>
          <p:cNvSpPr txBox="1">
            <a:spLocks noChangeArrowheads="1"/>
          </p:cNvSpPr>
          <p:nvPr/>
        </p:nvSpPr>
        <p:spPr bwMode="auto">
          <a:xfrm>
            <a:off x="2133600" y="533400"/>
            <a:ext cx="6705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latin typeface="Verdana" pitchFamily="34" charset="0"/>
              </a:rPr>
              <a:t>This also applies to student performance on tests, especially MC tests—a good performance one year is likely due to good ability and good luck.  What is likely to happen next year?  </a:t>
            </a:r>
          </a:p>
          <a:p>
            <a:pPr eaLnBrk="1" hangingPunct="1"/>
            <a:endParaRPr lang="en-US" altLang="en-US" sz="2000" dirty="0">
              <a:latin typeface="Verdana" pitchFamily="34" charset="0"/>
            </a:endParaRPr>
          </a:p>
          <a:p>
            <a:pPr eaLnBrk="1" hangingPunct="1"/>
            <a:r>
              <a:rPr lang="en-US" altLang="en-US" sz="2000" dirty="0">
                <a:latin typeface="Verdana" pitchFamily="34" charset="0"/>
              </a:rPr>
              <a:t>What about an intervention class for students with low scores the previous year??</a:t>
            </a:r>
          </a:p>
          <a:p>
            <a:pPr eaLnBrk="1" hangingPunct="1"/>
            <a:endParaRPr lang="en-US" altLang="en-US" sz="2000" dirty="0">
              <a:latin typeface="Verdana" pitchFamily="34" charset="0"/>
            </a:endParaRPr>
          </a:p>
          <a:p>
            <a:pPr eaLnBrk="1" hangingPunct="1"/>
            <a:r>
              <a:rPr lang="en-US" altLang="en-US" sz="2000" dirty="0">
                <a:latin typeface="Verdana" pitchFamily="34" charset="0"/>
              </a:rPr>
              <a:t>Understanding regression to the mean is vital for making predictions about the future. </a:t>
            </a:r>
          </a:p>
          <a:p>
            <a:pPr eaLnBrk="1" hangingPunct="1"/>
            <a:endParaRPr lang="en-US" altLang="en-US" sz="2000" dirty="0">
              <a:latin typeface="Verdana" pitchFamily="34" charset="0"/>
            </a:endParaRPr>
          </a:p>
          <a:p>
            <a:pPr eaLnBrk="1" hangingPunct="1"/>
            <a:endParaRPr lang="en-US" altLang="en-US" sz="2000" dirty="0">
              <a:latin typeface="Verdana" pitchFamily="34" charset="0"/>
            </a:endParaRPr>
          </a:p>
          <a:p>
            <a:pPr eaLnBrk="1" hangingPunct="1"/>
            <a:endParaRPr lang="en-US" altLang="en-US" sz="2000" b="1" dirty="0">
              <a:latin typeface="Verdana" pitchFamily="34" charset="0"/>
            </a:endParaRPr>
          </a:p>
          <a:p>
            <a:pPr eaLnBrk="1" hangingPunct="1"/>
            <a:r>
              <a:rPr lang="en-US" altLang="en-US" sz="2000" dirty="0" smtClean="0">
                <a:latin typeface="Verdana" pitchFamily="34" charset="0"/>
              </a:rPr>
              <a:t>Evaluations</a:t>
            </a:r>
            <a:r>
              <a:rPr lang="en-US" altLang="en-US" sz="2000" smtClean="0">
                <a:latin typeface="Verdana" pitchFamily="34" charset="0"/>
              </a:rPr>
              <a:t>: Session #466</a:t>
            </a:r>
            <a:endParaRPr lang="en-US" altLang="en-US" sz="2000" dirty="0">
              <a:latin typeface="Verdana" pitchFamily="34" charset="0"/>
            </a:endParaRPr>
          </a:p>
        </p:txBody>
      </p:sp>
      <p:sp>
        <p:nvSpPr>
          <p:cNvPr id="2" name="TextBox 1"/>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4"/>
          <p:cNvSpPr txBox="1">
            <a:spLocks noChangeArrowheads="1"/>
          </p:cNvSpPr>
          <p:nvPr/>
        </p:nvSpPr>
        <p:spPr bwMode="auto">
          <a:xfrm>
            <a:off x="2122488" y="609600"/>
            <a:ext cx="6705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a:t>Move over Brad Pitt, here is the real star of </a:t>
            </a:r>
            <a:r>
              <a:rPr lang="en-US" altLang="en-US" sz="2400" i="1"/>
              <a:t>Moneyball:</a:t>
            </a:r>
          </a:p>
          <a:p>
            <a:pPr eaLnBrk="1" hangingPunct="1"/>
            <a:endParaRPr lang="en-US" altLang="en-US" sz="2400" i="1"/>
          </a:p>
          <a:p>
            <a:pPr eaLnBrk="1" hangingPunct="1"/>
            <a:r>
              <a:rPr lang="en-US" altLang="en-US" sz="2800" i="1"/>
              <a:t>   </a:t>
            </a:r>
            <a:r>
              <a:rPr lang="en-US" altLang="en-US" sz="2400"/>
              <a:t>Predicted winning percentage =</a:t>
            </a:r>
          </a:p>
          <a:p>
            <a:pPr eaLnBrk="1" hangingPunct="1"/>
            <a:endParaRPr lang="en-US" altLang="en-US" sz="2000"/>
          </a:p>
          <a:p>
            <a:pPr eaLnBrk="1" hangingPunct="1"/>
            <a:endParaRPr lang="en-US" altLang="en-US" sz="2000"/>
          </a:p>
          <a:p>
            <a:pPr eaLnBrk="1" hangingPunct="1"/>
            <a:r>
              <a:rPr lang="en-US" altLang="en-US" sz="2000"/>
              <a:t>Created by Bill James and called the “Pythagorean” expected winning percentage, this formula uses a team’s runs scored (RS) and runs allowed (RA) to predict their winning percentage.    </a:t>
            </a:r>
          </a:p>
          <a:p>
            <a:pPr eaLnBrk="1" hangingPunct="1"/>
            <a:endParaRPr lang="en-US" altLang="en-US"/>
          </a:p>
          <a:p>
            <a:pPr eaLnBrk="1" hangingPunct="1"/>
            <a:endParaRPr lang="en-US" altLang="en-US"/>
          </a:p>
          <a:p>
            <a:pPr eaLnBrk="1" hangingPunct="1"/>
            <a:r>
              <a:rPr lang="en-US" altLang="en-US" sz="2000"/>
              <a:t>Does it work?  Why did he use 2 for the exponent instead of some other value??</a:t>
            </a:r>
          </a:p>
        </p:txBody>
      </p:sp>
      <p:graphicFrame>
        <p:nvGraphicFramePr>
          <p:cNvPr id="4100" name="Object 1"/>
          <p:cNvGraphicFramePr>
            <a:graphicFrameLocks noChangeAspect="1"/>
          </p:cNvGraphicFramePr>
          <p:nvPr/>
        </p:nvGraphicFramePr>
        <p:xfrm>
          <a:off x="6846888" y="1568450"/>
          <a:ext cx="1306512" cy="769938"/>
        </p:xfrm>
        <a:graphic>
          <a:graphicData uri="http://schemas.openxmlformats.org/presentationml/2006/ole">
            <mc:AlternateContent xmlns:mc="http://schemas.openxmlformats.org/markup-compatibility/2006">
              <mc:Choice xmlns:v="urn:schemas-microsoft-com:vml" Requires="v">
                <p:oleObj spid="_x0000_s4103" name="Equation" r:id="rId3" imgW="710891" imgH="418918" progId="Equation.DSMT4">
                  <p:embed/>
                </p:oleObj>
              </mc:Choice>
              <mc:Fallback>
                <p:oleObj name="Equation" r:id="rId3" imgW="710891" imgH="418918"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6888" y="1568450"/>
                        <a:ext cx="13065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2133600" y="533400"/>
            <a:ext cx="67056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In 2012, the Oakland A’s scored 713 runs, allowed 614 runs, and won 94 games</a:t>
            </a:r>
            <a:r>
              <a:rPr lang="en-US" altLang="en-US" sz="1200"/>
              <a:t>.  </a:t>
            </a:r>
          </a:p>
          <a:p>
            <a:pPr eaLnBrk="1" hangingPunct="1"/>
            <a:endParaRPr lang="en-US" altLang="en-US" sz="1200"/>
          </a:p>
          <a:p>
            <a:pPr eaLnBrk="1" hangingPunct="1"/>
            <a:r>
              <a:rPr lang="en-US" altLang="en-US" sz="2000"/>
              <a:t>According to the Pythagorean formula, a team with this many runs scored and runs allowed would be expected to win about 57.4% of their games. </a:t>
            </a:r>
          </a:p>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a:p>
            <a:pPr eaLnBrk="1" hangingPunct="1"/>
            <a:endParaRPr lang="en-US" altLang="en-US" sz="2000"/>
          </a:p>
          <a:p>
            <a:pPr eaLnBrk="1" hangingPunct="1"/>
            <a:r>
              <a:rPr lang="en-US" altLang="en-US" sz="2000"/>
              <a:t>In a 162-game season, this is 0.574(162) = 92.99 expected wins.</a:t>
            </a:r>
          </a:p>
          <a:p>
            <a:pPr eaLnBrk="1" hangingPunct="1"/>
            <a:endParaRPr lang="en-US" altLang="en-US" sz="2000"/>
          </a:p>
          <a:p>
            <a:pPr eaLnBrk="1" hangingPunct="1"/>
            <a:r>
              <a:rPr lang="en-US" altLang="en-US" sz="2000"/>
              <a:t>This means that Oakland won 94 – 92.99 = 1.01 more games than expected, based on their runs scored and allowed.  </a:t>
            </a:r>
            <a:endParaRPr lang="en-US" altLang="en-US" sz="3200"/>
          </a:p>
        </p:txBody>
      </p:sp>
      <p:graphicFrame>
        <p:nvGraphicFramePr>
          <p:cNvPr id="5124" name="Object 1"/>
          <p:cNvGraphicFramePr>
            <a:graphicFrameLocks noChangeAspect="1"/>
          </p:cNvGraphicFramePr>
          <p:nvPr/>
        </p:nvGraphicFramePr>
        <p:xfrm>
          <a:off x="3200400" y="2590800"/>
          <a:ext cx="3579813" cy="825500"/>
        </p:xfrm>
        <a:graphic>
          <a:graphicData uri="http://schemas.openxmlformats.org/presentationml/2006/ole">
            <mc:AlternateContent xmlns:mc="http://schemas.openxmlformats.org/markup-compatibility/2006">
              <mc:Choice xmlns:v="urn:schemas-microsoft-com:vml" Requires="v">
                <p:oleObj spid="_x0000_s5127" name="Equation" r:id="rId3" imgW="1816100" imgH="419100" progId="Equation.DSMT4">
                  <p:embed/>
                </p:oleObj>
              </mc:Choice>
              <mc:Fallback>
                <p:oleObj name="Equation" r:id="rId3" imgW="18161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590800"/>
                        <a:ext cx="357981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2133600" y="533400"/>
            <a:ext cx="67056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The difference between an actual value and a predicted value is called a </a:t>
            </a:r>
            <a:r>
              <a:rPr lang="en-US" altLang="en-US" sz="2000" b="1"/>
              <a:t>residual</a:t>
            </a:r>
            <a:r>
              <a:rPr lang="en-US" altLang="en-US" sz="2000"/>
              <a:t>.</a:t>
            </a:r>
          </a:p>
          <a:p>
            <a:pPr eaLnBrk="1" hangingPunct="1"/>
            <a:endParaRPr lang="en-US" altLang="en-US" sz="2000"/>
          </a:p>
          <a:p>
            <a:pPr algn="ctr" eaLnBrk="1" hangingPunct="1"/>
            <a:r>
              <a:rPr lang="en-US" altLang="en-US" sz="2000"/>
              <a:t>residual = actual value – predicted value</a:t>
            </a:r>
          </a:p>
          <a:p>
            <a:pPr algn="ctr" eaLnBrk="1" hangingPunct="1"/>
            <a:endParaRPr lang="en-US" altLang="en-US" sz="2000"/>
          </a:p>
          <a:p>
            <a:pPr eaLnBrk="1" hangingPunct="1"/>
            <a:r>
              <a:rPr lang="en-US" altLang="en-US" sz="2000"/>
              <a:t>In the Common Core State Standards, our students are expected to “informally assess the fit of a function by plotting and analyzing residuals” (S-ID-6.b).</a:t>
            </a:r>
          </a:p>
          <a:p>
            <a:pPr eaLnBrk="1" hangingPunct="1"/>
            <a:endParaRPr lang="en-US" altLang="en-US" sz="2000"/>
          </a:p>
          <a:p>
            <a:pPr eaLnBrk="1" hangingPunct="1"/>
            <a:endParaRPr lang="en-US" altLang="en-US" sz="2000"/>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0" y="1295400"/>
          <a:ext cx="6096000" cy="3708400"/>
        </p:xfrm>
        <a:graphic>
          <a:graphicData uri="http://schemas.openxmlformats.org/drawingml/2006/table">
            <a:tbl>
              <a:tblPr firstRow="1" bandRow="1">
                <a:tableStyleId>{5C22544A-7EE6-4342-B048-85BDC9FD1C3A}</a:tableStyleId>
              </a:tblPr>
              <a:tblGrid>
                <a:gridCol w="1016000"/>
                <a:gridCol w="584200"/>
                <a:gridCol w="609600"/>
                <a:gridCol w="762000"/>
                <a:gridCol w="1828800"/>
                <a:gridCol w="1295400"/>
              </a:tblGrid>
              <a:tr h="370840">
                <a:tc>
                  <a:txBody>
                    <a:bodyPr/>
                    <a:lstStyle/>
                    <a:p>
                      <a:pPr algn="ctr"/>
                      <a:r>
                        <a:rPr lang="en-US" dirty="0" smtClean="0"/>
                        <a:t>Team</a:t>
                      </a:r>
                      <a:endParaRPr lang="en-US" dirty="0"/>
                    </a:p>
                  </a:txBody>
                  <a:tcPr/>
                </a:tc>
                <a:tc>
                  <a:txBody>
                    <a:bodyPr/>
                    <a:lstStyle/>
                    <a:p>
                      <a:pPr algn="ctr"/>
                      <a:r>
                        <a:rPr lang="en-US" dirty="0" smtClean="0"/>
                        <a:t>RS</a:t>
                      </a:r>
                      <a:endParaRPr lang="en-US" dirty="0"/>
                    </a:p>
                  </a:txBody>
                  <a:tcPr/>
                </a:tc>
                <a:tc>
                  <a:txBody>
                    <a:bodyPr/>
                    <a:lstStyle/>
                    <a:p>
                      <a:pPr algn="ctr"/>
                      <a:r>
                        <a:rPr lang="en-US" dirty="0" smtClean="0"/>
                        <a:t>RA</a:t>
                      </a:r>
                      <a:endParaRPr lang="en-US" dirty="0"/>
                    </a:p>
                  </a:txBody>
                  <a:tcPr/>
                </a:tc>
                <a:tc>
                  <a:txBody>
                    <a:bodyPr/>
                    <a:lstStyle/>
                    <a:p>
                      <a:pPr algn="ctr"/>
                      <a:r>
                        <a:rPr lang="en-US" dirty="0" smtClean="0"/>
                        <a:t>Wins</a:t>
                      </a:r>
                      <a:endParaRPr lang="en-US" dirty="0"/>
                    </a:p>
                  </a:txBody>
                  <a:tcPr/>
                </a:tc>
                <a:tc>
                  <a:txBody>
                    <a:bodyPr/>
                    <a:lstStyle/>
                    <a:p>
                      <a:pPr algn="ctr"/>
                      <a:r>
                        <a:rPr lang="en-US" dirty="0" smtClean="0"/>
                        <a:t>Predicted Wins</a:t>
                      </a:r>
                      <a:endParaRPr lang="en-US" dirty="0"/>
                    </a:p>
                  </a:txBody>
                  <a:tcPr/>
                </a:tc>
                <a:tc>
                  <a:txBody>
                    <a:bodyPr/>
                    <a:lstStyle/>
                    <a:p>
                      <a:pPr algn="ctr"/>
                      <a:r>
                        <a:rPr lang="en-US" dirty="0" smtClean="0"/>
                        <a:t>Residual</a:t>
                      </a:r>
                      <a:endParaRPr lang="en-US" dirty="0"/>
                    </a:p>
                  </a:txBody>
                  <a:tcPr/>
                </a:tc>
              </a:tr>
              <a:tr h="370840">
                <a:tc>
                  <a:txBody>
                    <a:bodyPr/>
                    <a:lstStyle/>
                    <a:p>
                      <a:pPr algn="ctr" fontAlgn="b"/>
                      <a:r>
                        <a:rPr lang="en-US" sz="2000" b="0" i="0" u="none" strike="noStrike" dirty="0">
                          <a:solidFill>
                            <a:srgbClr val="000000"/>
                          </a:solidFill>
                          <a:effectLst/>
                          <a:latin typeface="Calibri"/>
                        </a:rPr>
                        <a:t>ARI</a:t>
                      </a:r>
                    </a:p>
                  </a:txBody>
                  <a:tcPr marL="9525" marR="9525" marT="9525" marB="0" anchor="b"/>
                </a:tc>
                <a:tc>
                  <a:txBody>
                    <a:bodyPr/>
                    <a:lstStyle/>
                    <a:p>
                      <a:pPr algn="ctr" fontAlgn="b"/>
                      <a:r>
                        <a:rPr lang="en-US" sz="2000" b="0" i="0" u="none" strike="noStrike" dirty="0">
                          <a:solidFill>
                            <a:srgbClr val="000000"/>
                          </a:solidFill>
                          <a:effectLst/>
                          <a:latin typeface="Calibri"/>
                        </a:rPr>
                        <a:t>734</a:t>
                      </a:r>
                    </a:p>
                  </a:txBody>
                  <a:tcPr marL="9525" marR="9525" marT="9525" marB="0" anchor="b"/>
                </a:tc>
                <a:tc>
                  <a:txBody>
                    <a:bodyPr/>
                    <a:lstStyle/>
                    <a:p>
                      <a:pPr algn="ctr" fontAlgn="b"/>
                      <a:r>
                        <a:rPr lang="en-US" sz="2000" b="0" i="0" u="none" strike="noStrike">
                          <a:solidFill>
                            <a:srgbClr val="000000"/>
                          </a:solidFill>
                          <a:effectLst/>
                          <a:latin typeface="Calibri"/>
                        </a:rPr>
                        <a:t>688</a:t>
                      </a:r>
                    </a:p>
                  </a:txBody>
                  <a:tcPr marL="9525" marR="9525" marT="9525" marB="0" anchor="b"/>
                </a:tc>
                <a:tc>
                  <a:txBody>
                    <a:bodyPr/>
                    <a:lstStyle/>
                    <a:p>
                      <a:pPr algn="ctr" fontAlgn="b"/>
                      <a:r>
                        <a:rPr lang="en-US" sz="2000" b="0" i="0" u="none" strike="noStrike">
                          <a:solidFill>
                            <a:srgbClr val="000000"/>
                          </a:solidFill>
                          <a:effectLst/>
                          <a:latin typeface="Calibri"/>
                        </a:rPr>
                        <a:t>81</a:t>
                      </a:r>
                    </a:p>
                  </a:txBody>
                  <a:tcPr marL="9525" marR="9525" marT="9525" marB="0" anchor="b"/>
                </a:tc>
                <a:tc>
                  <a:txBody>
                    <a:bodyPr/>
                    <a:lstStyle/>
                    <a:p>
                      <a:pPr algn="ctr" fontAlgn="b"/>
                      <a:r>
                        <a:rPr lang="en-US" sz="2000" b="0" i="0" u="none" strike="noStrike">
                          <a:solidFill>
                            <a:srgbClr val="000000"/>
                          </a:solidFill>
                          <a:effectLst/>
                          <a:latin typeface="Calibri"/>
                        </a:rPr>
                        <a:t>86.235</a:t>
                      </a:r>
                    </a:p>
                  </a:txBody>
                  <a:tcPr marL="9525" marR="9525" marT="9525" marB="0" anchor="b"/>
                </a:tc>
                <a:tc>
                  <a:txBody>
                    <a:bodyPr/>
                    <a:lstStyle/>
                    <a:p>
                      <a:pPr algn="ctr" fontAlgn="b"/>
                      <a:r>
                        <a:rPr lang="en-US" sz="2000" b="0" i="0" u="none" strike="noStrike">
                          <a:solidFill>
                            <a:srgbClr val="000000"/>
                          </a:solidFill>
                          <a:effectLst/>
                          <a:latin typeface="Calibri"/>
                        </a:rPr>
                        <a:t>-5.23503</a:t>
                      </a:r>
                    </a:p>
                  </a:txBody>
                  <a:tcPr marL="9525" marR="9525" marT="9525" marB="0" anchor="b"/>
                </a:tc>
              </a:tr>
              <a:tr h="370840">
                <a:tc>
                  <a:txBody>
                    <a:bodyPr/>
                    <a:lstStyle/>
                    <a:p>
                      <a:pPr algn="ctr" fontAlgn="b"/>
                      <a:r>
                        <a:rPr lang="en-US" sz="2000" b="0" i="0" u="none" strike="noStrike">
                          <a:solidFill>
                            <a:srgbClr val="000000"/>
                          </a:solidFill>
                          <a:effectLst/>
                          <a:latin typeface="Calibri"/>
                        </a:rPr>
                        <a:t>ATL</a:t>
                      </a:r>
                    </a:p>
                  </a:txBody>
                  <a:tcPr marL="9525" marR="9525" marT="9525" marB="0" anchor="b"/>
                </a:tc>
                <a:tc>
                  <a:txBody>
                    <a:bodyPr/>
                    <a:lstStyle/>
                    <a:p>
                      <a:pPr algn="ctr" fontAlgn="b"/>
                      <a:r>
                        <a:rPr lang="en-US" sz="2000" b="0" i="0" u="none" strike="noStrike" dirty="0">
                          <a:solidFill>
                            <a:srgbClr val="000000"/>
                          </a:solidFill>
                          <a:effectLst/>
                          <a:latin typeface="Calibri"/>
                        </a:rPr>
                        <a:t>700</a:t>
                      </a:r>
                    </a:p>
                  </a:txBody>
                  <a:tcPr marL="9525" marR="9525" marT="9525" marB="0" anchor="b"/>
                </a:tc>
                <a:tc>
                  <a:txBody>
                    <a:bodyPr/>
                    <a:lstStyle/>
                    <a:p>
                      <a:pPr algn="ctr" fontAlgn="b"/>
                      <a:r>
                        <a:rPr lang="en-US" sz="2000" b="0" i="0" u="none" strike="noStrike">
                          <a:solidFill>
                            <a:srgbClr val="000000"/>
                          </a:solidFill>
                          <a:effectLst/>
                          <a:latin typeface="Calibri"/>
                        </a:rPr>
                        <a:t>600</a:t>
                      </a:r>
                    </a:p>
                  </a:txBody>
                  <a:tcPr marL="9525" marR="9525" marT="9525" marB="0" anchor="b"/>
                </a:tc>
                <a:tc>
                  <a:txBody>
                    <a:bodyPr/>
                    <a:lstStyle/>
                    <a:p>
                      <a:pPr algn="ctr" fontAlgn="b"/>
                      <a:r>
                        <a:rPr lang="en-US" sz="2000" b="0" i="0" u="none" strike="noStrike">
                          <a:solidFill>
                            <a:srgbClr val="000000"/>
                          </a:solidFill>
                          <a:effectLst/>
                          <a:latin typeface="Calibri"/>
                        </a:rPr>
                        <a:t>94</a:t>
                      </a:r>
                    </a:p>
                  </a:txBody>
                  <a:tcPr marL="9525" marR="9525" marT="9525" marB="0" anchor="b"/>
                </a:tc>
                <a:tc>
                  <a:txBody>
                    <a:bodyPr/>
                    <a:lstStyle/>
                    <a:p>
                      <a:pPr algn="ctr" fontAlgn="b"/>
                      <a:r>
                        <a:rPr lang="en-US" sz="2000" b="0" i="0" u="none" strike="noStrike">
                          <a:solidFill>
                            <a:srgbClr val="000000"/>
                          </a:solidFill>
                          <a:effectLst/>
                          <a:latin typeface="Calibri"/>
                        </a:rPr>
                        <a:t>93.3882</a:t>
                      </a:r>
                    </a:p>
                  </a:txBody>
                  <a:tcPr marL="9525" marR="9525" marT="9525" marB="0" anchor="b"/>
                </a:tc>
                <a:tc>
                  <a:txBody>
                    <a:bodyPr/>
                    <a:lstStyle/>
                    <a:p>
                      <a:pPr algn="ctr" fontAlgn="b"/>
                      <a:r>
                        <a:rPr lang="en-US" sz="2000" b="0" i="0" u="none" strike="noStrike">
                          <a:solidFill>
                            <a:srgbClr val="000000"/>
                          </a:solidFill>
                          <a:effectLst/>
                          <a:latin typeface="Calibri"/>
                        </a:rPr>
                        <a:t>0.611765</a:t>
                      </a:r>
                    </a:p>
                  </a:txBody>
                  <a:tcPr marL="9525" marR="9525" marT="9525" marB="0" anchor="b"/>
                </a:tc>
              </a:tr>
              <a:tr h="370840">
                <a:tc>
                  <a:txBody>
                    <a:bodyPr/>
                    <a:lstStyle/>
                    <a:p>
                      <a:pPr algn="ctr" fontAlgn="b"/>
                      <a:r>
                        <a:rPr lang="en-US" sz="2000" b="0" i="0" u="none" strike="noStrike">
                          <a:solidFill>
                            <a:srgbClr val="000000"/>
                          </a:solidFill>
                          <a:effectLst/>
                          <a:latin typeface="Calibri"/>
                        </a:rPr>
                        <a:t>BAL</a:t>
                      </a:r>
                    </a:p>
                  </a:txBody>
                  <a:tcPr marL="9525" marR="9525" marT="9525" marB="0" anchor="b"/>
                </a:tc>
                <a:tc>
                  <a:txBody>
                    <a:bodyPr/>
                    <a:lstStyle/>
                    <a:p>
                      <a:pPr algn="ctr" fontAlgn="b"/>
                      <a:r>
                        <a:rPr lang="en-US" sz="2000" b="0" i="0" u="none" strike="noStrike" dirty="0">
                          <a:solidFill>
                            <a:srgbClr val="000000"/>
                          </a:solidFill>
                          <a:effectLst/>
                          <a:latin typeface="Calibri"/>
                        </a:rPr>
                        <a:t>712</a:t>
                      </a:r>
                    </a:p>
                  </a:txBody>
                  <a:tcPr marL="9525" marR="9525" marT="9525" marB="0" anchor="b"/>
                </a:tc>
                <a:tc>
                  <a:txBody>
                    <a:bodyPr/>
                    <a:lstStyle/>
                    <a:p>
                      <a:pPr algn="ctr" fontAlgn="b"/>
                      <a:r>
                        <a:rPr lang="en-US" sz="2000" b="0" i="0" u="none" strike="noStrike" dirty="0">
                          <a:solidFill>
                            <a:srgbClr val="000000"/>
                          </a:solidFill>
                          <a:effectLst/>
                          <a:latin typeface="Calibri"/>
                        </a:rPr>
                        <a:t>705</a:t>
                      </a:r>
                    </a:p>
                  </a:txBody>
                  <a:tcPr marL="9525" marR="9525" marT="9525" marB="0" anchor="b"/>
                </a:tc>
                <a:tc>
                  <a:txBody>
                    <a:bodyPr/>
                    <a:lstStyle/>
                    <a:p>
                      <a:pPr algn="ctr" fontAlgn="b"/>
                      <a:r>
                        <a:rPr lang="en-US" sz="2000" b="0" i="0" u="none" strike="noStrike">
                          <a:solidFill>
                            <a:srgbClr val="000000"/>
                          </a:solidFill>
                          <a:effectLst/>
                          <a:latin typeface="Calibri"/>
                        </a:rPr>
                        <a:t>93</a:t>
                      </a:r>
                    </a:p>
                  </a:txBody>
                  <a:tcPr marL="9525" marR="9525" marT="9525" marB="0" anchor="b"/>
                </a:tc>
                <a:tc>
                  <a:txBody>
                    <a:bodyPr/>
                    <a:lstStyle/>
                    <a:p>
                      <a:pPr algn="ctr" fontAlgn="b"/>
                      <a:r>
                        <a:rPr lang="en-US" sz="2000" b="0" i="0" u="none" strike="noStrike">
                          <a:solidFill>
                            <a:srgbClr val="000000"/>
                          </a:solidFill>
                          <a:effectLst/>
                          <a:latin typeface="Calibri"/>
                        </a:rPr>
                        <a:t>81.8003</a:t>
                      </a:r>
                    </a:p>
                  </a:txBody>
                  <a:tcPr marL="9525" marR="9525" marT="9525" marB="0" anchor="b"/>
                </a:tc>
                <a:tc>
                  <a:txBody>
                    <a:bodyPr/>
                    <a:lstStyle/>
                    <a:p>
                      <a:pPr algn="ctr" fontAlgn="b"/>
                      <a:r>
                        <a:rPr lang="en-US" sz="2000" b="0" i="0" u="none" strike="noStrike">
                          <a:solidFill>
                            <a:srgbClr val="000000"/>
                          </a:solidFill>
                          <a:effectLst/>
                          <a:latin typeface="Calibri"/>
                        </a:rPr>
                        <a:t>11.1997</a:t>
                      </a:r>
                    </a:p>
                  </a:txBody>
                  <a:tcPr marL="9525" marR="9525" marT="9525" marB="0" anchor="b"/>
                </a:tc>
              </a:tr>
              <a:tr h="370840">
                <a:tc>
                  <a:txBody>
                    <a:bodyPr/>
                    <a:lstStyle/>
                    <a:p>
                      <a:pPr algn="ctr" fontAlgn="b"/>
                      <a:r>
                        <a:rPr lang="en-US" sz="2000" b="0" i="0" u="none" strike="noStrike">
                          <a:solidFill>
                            <a:srgbClr val="000000"/>
                          </a:solidFill>
                          <a:effectLst/>
                          <a:latin typeface="Calibri"/>
                        </a:rPr>
                        <a:t>BOS</a:t>
                      </a:r>
                    </a:p>
                  </a:txBody>
                  <a:tcPr marL="9525" marR="9525" marT="9525" marB="0" anchor="b"/>
                </a:tc>
                <a:tc>
                  <a:txBody>
                    <a:bodyPr/>
                    <a:lstStyle/>
                    <a:p>
                      <a:pPr algn="ctr" fontAlgn="b"/>
                      <a:r>
                        <a:rPr lang="en-US" sz="2000" b="0" i="0" u="none" strike="noStrike">
                          <a:solidFill>
                            <a:srgbClr val="000000"/>
                          </a:solidFill>
                          <a:effectLst/>
                          <a:latin typeface="Calibri"/>
                        </a:rPr>
                        <a:t>734</a:t>
                      </a:r>
                    </a:p>
                  </a:txBody>
                  <a:tcPr marL="9525" marR="9525" marT="9525" marB="0" anchor="b"/>
                </a:tc>
                <a:tc>
                  <a:txBody>
                    <a:bodyPr/>
                    <a:lstStyle/>
                    <a:p>
                      <a:pPr algn="ctr" fontAlgn="b"/>
                      <a:r>
                        <a:rPr lang="en-US" sz="2000" b="0" i="0" u="none" strike="noStrike" dirty="0">
                          <a:solidFill>
                            <a:srgbClr val="000000"/>
                          </a:solidFill>
                          <a:effectLst/>
                          <a:latin typeface="Calibri"/>
                        </a:rPr>
                        <a:t>806</a:t>
                      </a:r>
                    </a:p>
                  </a:txBody>
                  <a:tcPr marL="9525" marR="9525" marT="9525" marB="0" anchor="b"/>
                </a:tc>
                <a:tc>
                  <a:txBody>
                    <a:bodyPr/>
                    <a:lstStyle/>
                    <a:p>
                      <a:pPr algn="ctr" fontAlgn="b"/>
                      <a:r>
                        <a:rPr lang="en-US" sz="2000" b="0" i="0" u="none" strike="noStrike">
                          <a:solidFill>
                            <a:srgbClr val="000000"/>
                          </a:solidFill>
                          <a:effectLst/>
                          <a:latin typeface="Calibri"/>
                        </a:rPr>
                        <a:t>69</a:t>
                      </a:r>
                    </a:p>
                  </a:txBody>
                  <a:tcPr marL="9525" marR="9525" marT="9525" marB="0" anchor="b"/>
                </a:tc>
                <a:tc>
                  <a:txBody>
                    <a:bodyPr/>
                    <a:lstStyle/>
                    <a:p>
                      <a:pPr algn="ctr" fontAlgn="b"/>
                      <a:r>
                        <a:rPr lang="en-US" sz="2000" b="0" i="0" u="none" strike="noStrike">
                          <a:solidFill>
                            <a:srgbClr val="000000"/>
                          </a:solidFill>
                          <a:effectLst/>
                          <a:latin typeface="Calibri"/>
                        </a:rPr>
                        <a:t>73.4425</a:t>
                      </a:r>
                    </a:p>
                  </a:txBody>
                  <a:tcPr marL="9525" marR="9525" marT="9525" marB="0" anchor="b"/>
                </a:tc>
                <a:tc>
                  <a:txBody>
                    <a:bodyPr/>
                    <a:lstStyle/>
                    <a:p>
                      <a:pPr algn="ctr" fontAlgn="b"/>
                      <a:r>
                        <a:rPr lang="en-US" sz="2000" b="0" i="0" u="none" strike="noStrike">
                          <a:solidFill>
                            <a:srgbClr val="000000"/>
                          </a:solidFill>
                          <a:effectLst/>
                          <a:latin typeface="Calibri"/>
                        </a:rPr>
                        <a:t>-4.44249</a:t>
                      </a:r>
                    </a:p>
                  </a:txBody>
                  <a:tcPr marL="9525" marR="9525" marT="9525" marB="0" anchor="b"/>
                </a:tc>
              </a:tr>
              <a:tr h="370840">
                <a:tc>
                  <a:txBody>
                    <a:bodyPr/>
                    <a:lstStyle/>
                    <a:p>
                      <a:pPr algn="ctr" fontAlgn="b"/>
                      <a:r>
                        <a:rPr lang="en-US" sz="2000" b="0" i="0" u="none" strike="noStrike">
                          <a:solidFill>
                            <a:srgbClr val="000000"/>
                          </a:solidFill>
                          <a:effectLst/>
                          <a:latin typeface="Calibri"/>
                        </a:rPr>
                        <a:t>CHC</a:t>
                      </a:r>
                    </a:p>
                  </a:txBody>
                  <a:tcPr marL="9525" marR="9525" marT="9525" marB="0" anchor="b"/>
                </a:tc>
                <a:tc>
                  <a:txBody>
                    <a:bodyPr/>
                    <a:lstStyle/>
                    <a:p>
                      <a:pPr algn="ctr" fontAlgn="b"/>
                      <a:r>
                        <a:rPr lang="en-US" sz="2000" b="0" i="0" u="none" strike="noStrike" dirty="0">
                          <a:solidFill>
                            <a:srgbClr val="000000"/>
                          </a:solidFill>
                          <a:effectLst/>
                          <a:latin typeface="Calibri"/>
                        </a:rPr>
                        <a:t>613</a:t>
                      </a:r>
                    </a:p>
                  </a:txBody>
                  <a:tcPr marL="9525" marR="9525" marT="9525" marB="0" anchor="b"/>
                </a:tc>
                <a:tc>
                  <a:txBody>
                    <a:bodyPr/>
                    <a:lstStyle/>
                    <a:p>
                      <a:pPr algn="ctr" fontAlgn="b"/>
                      <a:r>
                        <a:rPr lang="en-US" sz="2000" b="0" i="0" u="none" strike="noStrike">
                          <a:solidFill>
                            <a:srgbClr val="000000"/>
                          </a:solidFill>
                          <a:effectLst/>
                          <a:latin typeface="Calibri"/>
                        </a:rPr>
                        <a:t>759</a:t>
                      </a:r>
                    </a:p>
                  </a:txBody>
                  <a:tcPr marL="9525" marR="9525" marT="9525" marB="0" anchor="b"/>
                </a:tc>
                <a:tc>
                  <a:txBody>
                    <a:bodyPr/>
                    <a:lstStyle/>
                    <a:p>
                      <a:pPr algn="ctr" fontAlgn="b"/>
                      <a:r>
                        <a:rPr lang="en-US" sz="2000" b="0" i="0" u="none" strike="noStrike" dirty="0">
                          <a:solidFill>
                            <a:srgbClr val="000000"/>
                          </a:solidFill>
                          <a:effectLst/>
                          <a:latin typeface="Calibri"/>
                        </a:rPr>
                        <a:t>61</a:t>
                      </a:r>
                    </a:p>
                  </a:txBody>
                  <a:tcPr marL="9525" marR="9525" marT="9525" marB="0" anchor="b"/>
                </a:tc>
                <a:tc>
                  <a:txBody>
                    <a:bodyPr/>
                    <a:lstStyle/>
                    <a:p>
                      <a:pPr algn="ctr" fontAlgn="b"/>
                      <a:r>
                        <a:rPr lang="en-US" sz="2000" b="0" i="0" u="none" strike="noStrike">
                          <a:solidFill>
                            <a:srgbClr val="000000"/>
                          </a:solidFill>
                          <a:effectLst/>
                          <a:latin typeface="Calibri"/>
                        </a:rPr>
                        <a:t>63.954</a:t>
                      </a:r>
                    </a:p>
                  </a:txBody>
                  <a:tcPr marL="9525" marR="9525" marT="9525" marB="0" anchor="b"/>
                </a:tc>
                <a:tc>
                  <a:txBody>
                    <a:bodyPr/>
                    <a:lstStyle/>
                    <a:p>
                      <a:pPr algn="ctr" fontAlgn="b"/>
                      <a:r>
                        <a:rPr lang="en-US" sz="2000" b="0" i="0" u="none" strike="noStrike">
                          <a:solidFill>
                            <a:srgbClr val="000000"/>
                          </a:solidFill>
                          <a:effectLst/>
                          <a:latin typeface="Calibri"/>
                        </a:rPr>
                        <a:t>-2.95396</a:t>
                      </a:r>
                    </a:p>
                  </a:txBody>
                  <a:tcPr marL="9525" marR="9525" marT="9525" marB="0" anchor="b"/>
                </a:tc>
              </a:tr>
              <a:tr h="370840">
                <a:tc>
                  <a:txBody>
                    <a:bodyPr/>
                    <a:lstStyle/>
                    <a:p>
                      <a:pPr algn="ctr" fontAlgn="b"/>
                      <a:r>
                        <a:rPr lang="en-US" sz="2000" b="0" i="0" u="none" strike="noStrike">
                          <a:solidFill>
                            <a:srgbClr val="000000"/>
                          </a:solidFill>
                          <a:effectLst/>
                          <a:latin typeface="Calibri"/>
                        </a:rPr>
                        <a:t>CHW</a:t>
                      </a:r>
                    </a:p>
                  </a:txBody>
                  <a:tcPr marL="9525" marR="9525" marT="9525" marB="0" anchor="b"/>
                </a:tc>
                <a:tc>
                  <a:txBody>
                    <a:bodyPr/>
                    <a:lstStyle/>
                    <a:p>
                      <a:pPr algn="ctr" fontAlgn="b"/>
                      <a:r>
                        <a:rPr lang="en-US" sz="2000" b="0" i="0" u="none" strike="noStrike">
                          <a:solidFill>
                            <a:srgbClr val="000000"/>
                          </a:solidFill>
                          <a:effectLst/>
                          <a:latin typeface="Calibri"/>
                        </a:rPr>
                        <a:t>748</a:t>
                      </a:r>
                    </a:p>
                  </a:txBody>
                  <a:tcPr marL="9525" marR="9525" marT="9525" marB="0" anchor="b"/>
                </a:tc>
                <a:tc>
                  <a:txBody>
                    <a:bodyPr/>
                    <a:lstStyle/>
                    <a:p>
                      <a:pPr algn="ctr" fontAlgn="b"/>
                      <a:r>
                        <a:rPr lang="en-US" sz="2000" b="0" i="0" u="none" strike="noStrike">
                          <a:solidFill>
                            <a:srgbClr val="000000"/>
                          </a:solidFill>
                          <a:effectLst/>
                          <a:latin typeface="Calibri"/>
                        </a:rPr>
                        <a:t>676</a:t>
                      </a:r>
                    </a:p>
                  </a:txBody>
                  <a:tcPr marL="9525" marR="9525" marT="9525" marB="0" anchor="b"/>
                </a:tc>
                <a:tc>
                  <a:txBody>
                    <a:bodyPr/>
                    <a:lstStyle/>
                    <a:p>
                      <a:pPr algn="ctr" fontAlgn="b"/>
                      <a:r>
                        <a:rPr lang="en-US" sz="2000" b="0" i="0" u="none" strike="noStrike" dirty="0">
                          <a:solidFill>
                            <a:srgbClr val="000000"/>
                          </a:solidFill>
                          <a:effectLst/>
                          <a:latin typeface="Calibri"/>
                        </a:rPr>
                        <a:t>85</a:t>
                      </a:r>
                    </a:p>
                  </a:txBody>
                  <a:tcPr marL="9525" marR="9525" marT="9525" marB="0" anchor="b"/>
                </a:tc>
                <a:tc>
                  <a:txBody>
                    <a:bodyPr/>
                    <a:lstStyle/>
                    <a:p>
                      <a:pPr algn="ctr" fontAlgn="b"/>
                      <a:r>
                        <a:rPr lang="en-US" sz="2000" b="0" i="0" u="none" strike="noStrike">
                          <a:solidFill>
                            <a:srgbClr val="000000"/>
                          </a:solidFill>
                          <a:effectLst/>
                          <a:latin typeface="Calibri"/>
                        </a:rPr>
                        <a:t>89.1701</a:t>
                      </a:r>
                    </a:p>
                  </a:txBody>
                  <a:tcPr marL="9525" marR="9525" marT="9525" marB="0" anchor="b"/>
                </a:tc>
                <a:tc>
                  <a:txBody>
                    <a:bodyPr/>
                    <a:lstStyle/>
                    <a:p>
                      <a:pPr algn="ctr" fontAlgn="b"/>
                      <a:r>
                        <a:rPr lang="en-US" sz="2000" b="0" i="0" u="none" strike="noStrike">
                          <a:solidFill>
                            <a:srgbClr val="000000"/>
                          </a:solidFill>
                          <a:effectLst/>
                          <a:latin typeface="Calibri"/>
                        </a:rPr>
                        <a:t>-4.17012</a:t>
                      </a:r>
                    </a:p>
                  </a:txBody>
                  <a:tcPr marL="9525" marR="9525" marT="9525" marB="0" anchor="b"/>
                </a:tc>
              </a:tr>
              <a:tr h="370840">
                <a:tc>
                  <a:txBody>
                    <a:bodyPr/>
                    <a:lstStyle/>
                    <a:p>
                      <a:pPr algn="ctr" fontAlgn="b"/>
                      <a:r>
                        <a:rPr lang="en-US" sz="2000" b="0" i="0" u="none" strike="noStrike">
                          <a:solidFill>
                            <a:srgbClr val="000000"/>
                          </a:solidFill>
                          <a:effectLst/>
                          <a:latin typeface="Calibri"/>
                        </a:rPr>
                        <a:t>CIN</a:t>
                      </a:r>
                    </a:p>
                  </a:txBody>
                  <a:tcPr marL="9525" marR="9525" marT="9525" marB="0" anchor="b"/>
                </a:tc>
                <a:tc>
                  <a:txBody>
                    <a:bodyPr/>
                    <a:lstStyle/>
                    <a:p>
                      <a:pPr algn="ctr" fontAlgn="b"/>
                      <a:r>
                        <a:rPr lang="en-US" sz="2000" b="0" i="0" u="none" strike="noStrike">
                          <a:solidFill>
                            <a:srgbClr val="000000"/>
                          </a:solidFill>
                          <a:effectLst/>
                          <a:latin typeface="Calibri"/>
                        </a:rPr>
                        <a:t>669</a:t>
                      </a:r>
                    </a:p>
                  </a:txBody>
                  <a:tcPr marL="9525" marR="9525" marT="9525" marB="0" anchor="b"/>
                </a:tc>
                <a:tc>
                  <a:txBody>
                    <a:bodyPr/>
                    <a:lstStyle/>
                    <a:p>
                      <a:pPr algn="ctr" fontAlgn="b"/>
                      <a:r>
                        <a:rPr lang="en-US" sz="2000" b="0" i="0" u="none" strike="noStrike">
                          <a:solidFill>
                            <a:srgbClr val="000000"/>
                          </a:solidFill>
                          <a:effectLst/>
                          <a:latin typeface="Calibri"/>
                        </a:rPr>
                        <a:t>588</a:t>
                      </a:r>
                    </a:p>
                  </a:txBody>
                  <a:tcPr marL="9525" marR="9525" marT="9525" marB="0" anchor="b"/>
                </a:tc>
                <a:tc>
                  <a:txBody>
                    <a:bodyPr/>
                    <a:lstStyle/>
                    <a:p>
                      <a:pPr algn="ctr" fontAlgn="b"/>
                      <a:r>
                        <a:rPr lang="en-US" sz="2000" b="0" i="0" u="none" strike="noStrike" dirty="0">
                          <a:solidFill>
                            <a:srgbClr val="000000"/>
                          </a:solidFill>
                          <a:effectLst/>
                          <a:latin typeface="Calibri"/>
                        </a:rPr>
                        <a:t>97</a:t>
                      </a:r>
                    </a:p>
                  </a:txBody>
                  <a:tcPr marL="9525" marR="9525" marT="9525" marB="0" anchor="b"/>
                </a:tc>
                <a:tc>
                  <a:txBody>
                    <a:bodyPr/>
                    <a:lstStyle/>
                    <a:p>
                      <a:pPr algn="ctr" fontAlgn="b"/>
                      <a:r>
                        <a:rPr lang="en-US" sz="2000" b="0" i="0" u="none" strike="noStrike" dirty="0">
                          <a:solidFill>
                            <a:srgbClr val="000000"/>
                          </a:solidFill>
                          <a:effectLst/>
                          <a:latin typeface="Calibri"/>
                        </a:rPr>
                        <a:t>91.396</a:t>
                      </a:r>
                    </a:p>
                  </a:txBody>
                  <a:tcPr marL="9525" marR="9525" marT="9525" marB="0" anchor="b"/>
                </a:tc>
                <a:tc>
                  <a:txBody>
                    <a:bodyPr/>
                    <a:lstStyle/>
                    <a:p>
                      <a:pPr algn="ctr" fontAlgn="b"/>
                      <a:r>
                        <a:rPr lang="en-US" sz="2000" b="0" i="0" u="none" strike="noStrike">
                          <a:solidFill>
                            <a:srgbClr val="000000"/>
                          </a:solidFill>
                          <a:effectLst/>
                          <a:latin typeface="Calibri"/>
                        </a:rPr>
                        <a:t>5.60403</a:t>
                      </a:r>
                    </a:p>
                  </a:txBody>
                  <a:tcPr marL="9525" marR="9525" marT="9525" marB="0" anchor="b"/>
                </a:tc>
              </a:tr>
              <a:tr h="370840">
                <a:tc>
                  <a:txBody>
                    <a:bodyPr/>
                    <a:lstStyle/>
                    <a:p>
                      <a:pPr algn="ctr" fontAlgn="b"/>
                      <a:r>
                        <a:rPr lang="en-US" sz="2000" b="0" i="0" u="none" strike="noStrike">
                          <a:solidFill>
                            <a:srgbClr val="000000"/>
                          </a:solidFill>
                          <a:effectLst/>
                          <a:latin typeface="Calibri"/>
                        </a:rPr>
                        <a:t>CLE</a:t>
                      </a:r>
                    </a:p>
                  </a:txBody>
                  <a:tcPr marL="9525" marR="9525" marT="9525" marB="0" anchor="b"/>
                </a:tc>
                <a:tc>
                  <a:txBody>
                    <a:bodyPr/>
                    <a:lstStyle/>
                    <a:p>
                      <a:pPr algn="ctr" fontAlgn="b"/>
                      <a:r>
                        <a:rPr lang="en-US" sz="2000" b="0" i="0" u="none" strike="noStrike">
                          <a:solidFill>
                            <a:srgbClr val="000000"/>
                          </a:solidFill>
                          <a:effectLst/>
                          <a:latin typeface="Calibri"/>
                        </a:rPr>
                        <a:t>667</a:t>
                      </a:r>
                    </a:p>
                  </a:txBody>
                  <a:tcPr marL="9525" marR="9525" marT="9525" marB="0" anchor="b"/>
                </a:tc>
                <a:tc>
                  <a:txBody>
                    <a:bodyPr/>
                    <a:lstStyle/>
                    <a:p>
                      <a:pPr algn="ctr" fontAlgn="b"/>
                      <a:r>
                        <a:rPr lang="en-US" sz="2000" b="0" i="0" u="none" strike="noStrike">
                          <a:solidFill>
                            <a:srgbClr val="000000"/>
                          </a:solidFill>
                          <a:effectLst/>
                          <a:latin typeface="Calibri"/>
                        </a:rPr>
                        <a:t>845</a:t>
                      </a:r>
                    </a:p>
                  </a:txBody>
                  <a:tcPr marL="9525" marR="9525" marT="9525" marB="0" anchor="b"/>
                </a:tc>
                <a:tc>
                  <a:txBody>
                    <a:bodyPr/>
                    <a:lstStyle/>
                    <a:p>
                      <a:pPr algn="ctr" fontAlgn="b"/>
                      <a:r>
                        <a:rPr lang="en-US" sz="2000" b="0" i="0" u="none" strike="noStrike">
                          <a:solidFill>
                            <a:srgbClr val="000000"/>
                          </a:solidFill>
                          <a:effectLst/>
                          <a:latin typeface="Calibri"/>
                        </a:rPr>
                        <a:t>68</a:t>
                      </a:r>
                    </a:p>
                  </a:txBody>
                  <a:tcPr marL="9525" marR="9525" marT="9525" marB="0" anchor="b"/>
                </a:tc>
                <a:tc>
                  <a:txBody>
                    <a:bodyPr/>
                    <a:lstStyle/>
                    <a:p>
                      <a:pPr algn="ctr" fontAlgn="b"/>
                      <a:r>
                        <a:rPr lang="en-US" sz="2000" b="0" i="0" u="none" strike="noStrike" dirty="0">
                          <a:solidFill>
                            <a:srgbClr val="000000"/>
                          </a:solidFill>
                          <a:effectLst/>
                          <a:latin typeface="Calibri"/>
                        </a:rPr>
                        <a:t>62.1893</a:t>
                      </a:r>
                    </a:p>
                  </a:txBody>
                  <a:tcPr marL="9525" marR="9525" marT="9525" marB="0" anchor="b"/>
                </a:tc>
                <a:tc>
                  <a:txBody>
                    <a:bodyPr/>
                    <a:lstStyle/>
                    <a:p>
                      <a:pPr algn="ctr" fontAlgn="b"/>
                      <a:r>
                        <a:rPr lang="en-US" sz="2000" b="0" i="0" u="none" strike="noStrike" dirty="0">
                          <a:solidFill>
                            <a:srgbClr val="000000"/>
                          </a:solidFill>
                          <a:effectLst/>
                          <a:latin typeface="Calibri"/>
                        </a:rPr>
                        <a:t>5.81073</a:t>
                      </a:r>
                    </a:p>
                  </a:txBody>
                  <a:tcPr marL="9525" marR="9525" marT="9525" marB="0" anchor="b"/>
                </a:tc>
              </a:tr>
              <a:tr h="370840">
                <a:tc>
                  <a:txBody>
                    <a:bodyPr/>
                    <a:lstStyle/>
                    <a:p>
                      <a:pPr algn="ctr" fontAlgn="b"/>
                      <a:r>
                        <a:rPr lang="en-US" sz="2000" b="0" i="0" u="none" strike="noStrike" dirty="0">
                          <a:solidFill>
                            <a:srgbClr val="000000"/>
                          </a:solidFill>
                          <a:effectLst/>
                          <a:latin typeface="Calibri"/>
                        </a:rPr>
                        <a:t>COL</a:t>
                      </a:r>
                    </a:p>
                  </a:txBody>
                  <a:tcPr marL="9525" marR="9525" marT="9525" marB="0" anchor="b"/>
                </a:tc>
                <a:tc>
                  <a:txBody>
                    <a:bodyPr/>
                    <a:lstStyle/>
                    <a:p>
                      <a:pPr algn="ctr" fontAlgn="b"/>
                      <a:r>
                        <a:rPr lang="en-US" sz="2000" b="0" i="0" u="none" strike="noStrike">
                          <a:solidFill>
                            <a:srgbClr val="000000"/>
                          </a:solidFill>
                          <a:effectLst/>
                          <a:latin typeface="Calibri"/>
                        </a:rPr>
                        <a:t>758</a:t>
                      </a:r>
                    </a:p>
                  </a:txBody>
                  <a:tcPr marL="9525" marR="9525" marT="9525" marB="0" anchor="b"/>
                </a:tc>
                <a:tc>
                  <a:txBody>
                    <a:bodyPr/>
                    <a:lstStyle/>
                    <a:p>
                      <a:pPr algn="ctr" fontAlgn="b"/>
                      <a:r>
                        <a:rPr lang="en-US" sz="2000" b="0" i="0" u="none" strike="noStrike">
                          <a:solidFill>
                            <a:srgbClr val="000000"/>
                          </a:solidFill>
                          <a:effectLst/>
                          <a:latin typeface="Calibri"/>
                        </a:rPr>
                        <a:t>890</a:t>
                      </a:r>
                    </a:p>
                  </a:txBody>
                  <a:tcPr marL="9525" marR="9525" marT="9525" marB="0" anchor="b"/>
                </a:tc>
                <a:tc>
                  <a:txBody>
                    <a:bodyPr/>
                    <a:lstStyle/>
                    <a:p>
                      <a:pPr algn="ctr" fontAlgn="b"/>
                      <a:r>
                        <a:rPr lang="en-US" sz="2000" b="0" i="0" u="none" strike="noStrike">
                          <a:solidFill>
                            <a:srgbClr val="000000"/>
                          </a:solidFill>
                          <a:effectLst/>
                          <a:latin typeface="Calibri"/>
                        </a:rPr>
                        <a:t>64</a:t>
                      </a:r>
                    </a:p>
                  </a:txBody>
                  <a:tcPr marL="9525" marR="9525" marT="9525" marB="0" anchor="b"/>
                </a:tc>
                <a:tc>
                  <a:txBody>
                    <a:bodyPr/>
                    <a:lstStyle/>
                    <a:p>
                      <a:pPr algn="ctr" fontAlgn="b"/>
                      <a:r>
                        <a:rPr lang="en-US" sz="2000" b="0" i="0" u="none" strike="noStrike">
                          <a:solidFill>
                            <a:srgbClr val="000000"/>
                          </a:solidFill>
                          <a:effectLst/>
                          <a:latin typeface="Calibri"/>
                        </a:rPr>
                        <a:t>68.107</a:t>
                      </a:r>
                    </a:p>
                  </a:txBody>
                  <a:tcPr marL="9525" marR="9525" marT="9525" marB="0" anchor="b"/>
                </a:tc>
                <a:tc>
                  <a:txBody>
                    <a:bodyPr/>
                    <a:lstStyle/>
                    <a:p>
                      <a:pPr algn="ctr" fontAlgn="b"/>
                      <a:r>
                        <a:rPr lang="en-US" sz="2000" b="0" i="0" u="none" strike="noStrike" dirty="0">
                          <a:solidFill>
                            <a:srgbClr val="000000"/>
                          </a:solidFill>
                          <a:effectLst/>
                          <a:latin typeface="Calibri"/>
                        </a:rPr>
                        <a:t>-4.10699</a:t>
                      </a:r>
                    </a:p>
                  </a:txBody>
                  <a:tcPr marL="9525" marR="9525" marT="9525" marB="0" anchor="b"/>
                </a:tc>
              </a:tr>
            </a:tbl>
          </a:graphicData>
        </a:graphic>
      </p:graphicFrame>
      <p:sp>
        <p:nvSpPr>
          <p:cNvPr id="7250" name="Rectangle 1"/>
          <p:cNvSpPr>
            <a:spLocks noChangeArrowheads="1"/>
          </p:cNvSpPr>
          <p:nvPr/>
        </p:nvSpPr>
        <p:spPr bwMode="auto">
          <a:xfrm>
            <a:off x="2251075" y="304800"/>
            <a:ext cx="6054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Here is a partial table showing how the formula worked for other teams:</a:t>
            </a:r>
          </a:p>
        </p:txBody>
      </p:sp>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2133600" y="533400"/>
            <a:ext cx="6705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So, why did Bill James use 2 for the exponent?  Will another value for the exponent work better?</a:t>
            </a:r>
          </a:p>
          <a:p>
            <a:pPr eaLnBrk="1" hangingPunct="1"/>
            <a:endParaRPr lang="en-US" altLang="en-US" sz="2000"/>
          </a:p>
          <a:p>
            <a:pPr eaLnBrk="1" hangingPunct="1"/>
            <a:r>
              <a:rPr lang="en-US" altLang="en-US" sz="2000"/>
              <a:t>Here is a partial table using 1 for the exponent.  Does this model work better?</a:t>
            </a:r>
          </a:p>
          <a:p>
            <a:pPr eaLnBrk="1" hangingPunct="1"/>
            <a:endParaRPr lang="en-US" altLang="en-US" sz="2000"/>
          </a:p>
          <a:p>
            <a:pPr eaLnBrk="1" hangingPunct="1"/>
            <a:endParaRPr lang="en-US" altLang="en-US" sz="2000"/>
          </a:p>
        </p:txBody>
      </p:sp>
      <p:graphicFrame>
        <p:nvGraphicFramePr>
          <p:cNvPr id="5" name="Table 4"/>
          <p:cNvGraphicFramePr>
            <a:graphicFrameLocks noGrp="1"/>
          </p:cNvGraphicFramePr>
          <p:nvPr/>
        </p:nvGraphicFramePr>
        <p:xfrm>
          <a:off x="2286000" y="2387600"/>
          <a:ext cx="6096000" cy="3708400"/>
        </p:xfrm>
        <a:graphic>
          <a:graphicData uri="http://schemas.openxmlformats.org/drawingml/2006/table">
            <a:tbl>
              <a:tblPr firstRow="1" bandRow="1">
                <a:tableStyleId>{5C22544A-7EE6-4342-B048-85BDC9FD1C3A}</a:tableStyleId>
              </a:tblPr>
              <a:tblGrid>
                <a:gridCol w="1016000"/>
                <a:gridCol w="584200"/>
                <a:gridCol w="609600"/>
                <a:gridCol w="762000"/>
                <a:gridCol w="1828800"/>
                <a:gridCol w="1295400"/>
              </a:tblGrid>
              <a:tr h="370840">
                <a:tc>
                  <a:txBody>
                    <a:bodyPr/>
                    <a:lstStyle/>
                    <a:p>
                      <a:pPr algn="ctr"/>
                      <a:r>
                        <a:rPr lang="en-US" dirty="0" smtClean="0"/>
                        <a:t>Team</a:t>
                      </a:r>
                      <a:endParaRPr lang="en-US" dirty="0"/>
                    </a:p>
                  </a:txBody>
                  <a:tcPr/>
                </a:tc>
                <a:tc>
                  <a:txBody>
                    <a:bodyPr/>
                    <a:lstStyle/>
                    <a:p>
                      <a:pPr algn="ctr"/>
                      <a:r>
                        <a:rPr lang="en-US" dirty="0" smtClean="0"/>
                        <a:t>RS</a:t>
                      </a:r>
                      <a:endParaRPr lang="en-US" dirty="0"/>
                    </a:p>
                  </a:txBody>
                  <a:tcPr/>
                </a:tc>
                <a:tc>
                  <a:txBody>
                    <a:bodyPr/>
                    <a:lstStyle/>
                    <a:p>
                      <a:pPr algn="ctr"/>
                      <a:r>
                        <a:rPr lang="en-US" dirty="0" smtClean="0"/>
                        <a:t>RA</a:t>
                      </a:r>
                      <a:endParaRPr lang="en-US" dirty="0"/>
                    </a:p>
                  </a:txBody>
                  <a:tcPr/>
                </a:tc>
                <a:tc>
                  <a:txBody>
                    <a:bodyPr/>
                    <a:lstStyle/>
                    <a:p>
                      <a:pPr algn="ctr"/>
                      <a:r>
                        <a:rPr lang="en-US" dirty="0" smtClean="0"/>
                        <a:t>Wins</a:t>
                      </a:r>
                      <a:endParaRPr lang="en-US" dirty="0"/>
                    </a:p>
                  </a:txBody>
                  <a:tcPr/>
                </a:tc>
                <a:tc>
                  <a:txBody>
                    <a:bodyPr/>
                    <a:lstStyle/>
                    <a:p>
                      <a:pPr algn="ctr"/>
                      <a:r>
                        <a:rPr lang="en-US" dirty="0" smtClean="0"/>
                        <a:t>Predicted Wins</a:t>
                      </a:r>
                      <a:endParaRPr lang="en-US" dirty="0"/>
                    </a:p>
                  </a:txBody>
                  <a:tcPr/>
                </a:tc>
                <a:tc>
                  <a:txBody>
                    <a:bodyPr/>
                    <a:lstStyle/>
                    <a:p>
                      <a:pPr algn="ctr"/>
                      <a:r>
                        <a:rPr lang="en-US" dirty="0" smtClean="0"/>
                        <a:t>Residual</a:t>
                      </a:r>
                      <a:endParaRPr lang="en-US" dirty="0"/>
                    </a:p>
                  </a:txBody>
                  <a:tcPr/>
                </a:tc>
              </a:tr>
              <a:tr h="370840">
                <a:tc>
                  <a:txBody>
                    <a:bodyPr/>
                    <a:lstStyle/>
                    <a:p>
                      <a:pPr algn="ctr" fontAlgn="b"/>
                      <a:r>
                        <a:rPr lang="en-US" sz="2000" b="0" i="0" u="none" strike="noStrike">
                          <a:solidFill>
                            <a:srgbClr val="000000"/>
                          </a:solidFill>
                          <a:effectLst/>
                          <a:latin typeface="Calibri"/>
                        </a:rPr>
                        <a:t>ARI</a:t>
                      </a:r>
                    </a:p>
                  </a:txBody>
                  <a:tcPr marL="9525" marR="9525" marT="9525" marB="0" anchor="b"/>
                </a:tc>
                <a:tc>
                  <a:txBody>
                    <a:bodyPr/>
                    <a:lstStyle/>
                    <a:p>
                      <a:pPr algn="ctr" fontAlgn="b"/>
                      <a:r>
                        <a:rPr lang="en-US" sz="2000" b="0" i="0" u="none" strike="noStrike">
                          <a:solidFill>
                            <a:srgbClr val="000000"/>
                          </a:solidFill>
                          <a:effectLst/>
                          <a:latin typeface="Calibri"/>
                        </a:rPr>
                        <a:t>734</a:t>
                      </a:r>
                    </a:p>
                  </a:txBody>
                  <a:tcPr marL="9525" marR="9525" marT="9525" marB="0" anchor="b"/>
                </a:tc>
                <a:tc>
                  <a:txBody>
                    <a:bodyPr/>
                    <a:lstStyle/>
                    <a:p>
                      <a:pPr algn="ctr" fontAlgn="b"/>
                      <a:r>
                        <a:rPr lang="en-US" sz="2000" b="0" i="0" u="none" strike="noStrike">
                          <a:solidFill>
                            <a:srgbClr val="000000"/>
                          </a:solidFill>
                          <a:effectLst/>
                          <a:latin typeface="Calibri"/>
                        </a:rPr>
                        <a:t>688</a:t>
                      </a:r>
                    </a:p>
                  </a:txBody>
                  <a:tcPr marL="9525" marR="9525" marT="9525" marB="0" anchor="b"/>
                </a:tc>
                <a:tc>
                  <a:txBody>
                    <a:bodyPr/>
                    <a:lstStyle/>
                    <a:p>
                      <a:pPr algn="ctr" fontAlgn="b"/>
                      <a:r>
                        <a:rPr lang="en-US" sz="2000" b="0" i="0" u="none" strike="noStrike">
                          <a:solidFill>
                            <a:srgbClr val="000000"/>
                          </a:solidFill>
                          <a:effectLst/>
                          <a:latin typeface="Calibri"/>
                        </a:rPr>
                        <a:t>81</a:t>
                      </a:r>
                    </a:p>
                  </a:txBody>
                  <a:tcPr marL="9525" marR="9525" marT="9525" marB="0" anchor="b"/>
                </a:tc>
                <a:tc>
                  <a:txBody>
                    <a:bodyPr/>
                    <a:lstStyle/>
                    <a:p>
                      <a:pPr algn="ctr" fontAlgn="b"/>
                      <a:r>
                        <a:rPr lang="en-US" sz="2000" b="0" i="0" u="none" strike="noStrike">
                          <a:solidFill>
                            <a:srgbClr val="000000"/>
                          </a:solidFill>
                          <a:effectLst/>
                          <a:latin typeface="Calibri"/>
                        </a:rPr>
                        <a:t>83.6203</a:t>
                      </a:r>
                    </a:p>
                  </a:txBody>
                  <a:tcPr marL="9525" marR="9525" marT="9525" marB="0" anchor="b"/>
                </a:tc>
                <a:tc>
                  <a:txBody>
                    <a:bodyPr/>
                    <a:lstStyle/>
                    <a:p>
                      <a:pPr algn="ctr" fontAlgn="b"/>
                      <a:r>
                        <a:rPr lang="en-US" sz="2000" b="0" i="0" u="none" strike="noStrike" dirty="0">
                          <a:solidFill>
                            <a:srgbClr val="000000"/>
                          </a:solidFill>
                          <a:effectLst/>
                          <a:latin typeface="Calibri"/>
                        </a:rPr>
                        <a:t>-2.62025</a:t>
                      </a:r>
                    </a:p>
                  </a:txBody>
                  <a:tcPr marL="9525" marR="9525" marT="9525" marB="0" anchor="b"/>
                </a:tc>
              </a:tr>
              <a:tr h="370840">
                <a:tc>
                  <a:txBody>
                    <a:bodyPr/>
                    <a:lstStyle/>
                    <a:p>
                      <a:pPr algn="ctr" fontAlgn="b"/>
                      <a:r>
                        <a:rPr lang="en-US" sz="2000" b="0" i="0" u="none" strike="noStrike">
                          <a:solidFill>
                            <a:srgbClr val="000000"/>
                          </a:solidFill>
                          <a:effectLst/>
                          <a:latin typeface="Calibri"/>
                        </a:rPr>
                        <a:t>ATL</a:t>
                      </a:r>
                    </a:p>
                  </a:txBody>
                  <a:tcPr marL="9525" marR="9525" marT="9525" marB="0" anchor="b"/>
                </a:tc>
                <a:tc>
                  <a:txBody>
                    <a:bodyPr/>
                    <a:lstStyle/>
                    <a:p>
                      <a:pPr algn="ctr" fontAlgn="b"/>
                      <a:r>
                        <a:rPr lang="en-US" sz="2000" b="0" i="0" u="none" strike="noStrike">
                          <a:solidFill>
                            <a:srgbClr val="000000"/>
                          </a:solidFill>
                          <a:effectLst/>
                          <a:latin typeface="Calibri"/>
                        </a:rPr>
                        <a:t>700</a:t>
                      </a:r>
                    </a:p>
                  </a:txBody>
                  <a:tcPr marL="9525" marR="9525" marT="9525" marB="0" anchor="b"/>
                </a:tc>
                <a:tc>
                  <a:txBody>
                    <a:bodyPr/>
                    <a:lstStyle/>
                    <a:p>
                      <a:pPr algn="ctr" fontAlgn="b"/>
                      <a:r>
                        <a:rPr lang="en-US" sz="2000" b="0" i="0" u="none" strike="noStrike">
                          <a:solidFill>
                            <a:srgbClr val="000000"/>
                          </a:solidFill>
                          <a:effectLst/>
                          <a:latin typeface="Calibri"/>
                        </a:rPr>
                        <a:t>600</a:t>
                      </a:r>
                    </a:p>
                  </a:txBody>
                  <a:tcPr marL="9525" marR="9525" marT="9525" marB="0" anchor="b"/>
                </a:tc>
                <a:tc>
                  <a:txBody>
                    <a:bodyPr/>
                    <a:lstStyle/>
                    <a:p>
                      <a:pPr algn="ctr" fontAlgn="b"/>
                      <a:r>
                        <a:rPr lang="en-US" sz="2000" b="0" i="0" u="none" strike="noStrike">
                          <a:solidFill>
                            <a:srgbClr val="000000"/>
                          </a:solidFill>
                          <a:effectLst/>
                          <a:latin typeface="Calibri"/>
                        </a:rPr>
                        <a:t>94</a:t>
                      </a:r>
                    </a:p>
                  </a:txBody>
                  <a:tcPr marL="9525" marR="9525" marT="9525" marB="0" anchor="b"/>
                </a:tc>
                <a:tc>
                  <a:txBody>
                    <a:bodyPr/>
                    <a:lstStyle/>
                    <a:p>
                      <a:pPr algn="ctr" fontAlgn="b"/>
                      <a:r>
                        <a:rPr lang="en-US" sz="2000" b="0" i="0" u="none" strike="noStrike">
                          <a:solidFill>
                            <a:srgbClr val="000000"/>
                          </a:solidFill>
                          <a:effectLst/>
                          <a:latin typeface="Calibri"/>
                        </a:rPr>
                        <a:t>87.2308</a:t>
                      </a:r>
                    </a:p>
                  </a:txBody>
                  <a:tcPr marL="9525" marR="9525" marT="9525" marB="0" anchor="b"/>
                </a:tc>
                <a:tc>
                  <a:txBody>
                    <a:bodyPr/>
                    <a:lstStyle/>
                    <a:p>
                      <a:pPr algn="ctr" fontAlgn="b"/>
                      <a:r>
                        <a:rPr lang="en-US" sz="2000" b="0" i="0" u="none" strike="noStrike">
                          <a:solidFill>
                            <a:srgbClr val="000000"/>
                          </a:solidFill>
                          <a:effectLst/>
                          <a:latin typeface="Calibri"/>
                        </a:rPr>
                        <a:t>6.76923</a:t>
                      </a:r>
                    </a:p>
                  </a:txBody>
                  <a:tcPr marL="9525" marR="9525" marT="9525" marB="0" anchor="b"/>
                </a:tc>
              </a:tr>
              <a:tr h="370840">
                <a:tc>
                  <a:txBody>
                    <a:bodyPr/>
                    <a:lstStyle/>
                    <a:p>
                      <a:pPr algn="ctr" fontAlgn="b"/>
                      <a:r>
                        <a:rPr lang="en-US" sz="2000" b="0" i="0" u="none" strike="noStrike">
                          <a:solidFill>
                            <a:srgbClr val="000000"/>
                          </a:solidFill>
                          <a:effectLst/>
                          <a:latin typeface="Calibri"/>
                        </a:rPr>
                        <a:t>BAL</a:t>
                      </a:r>
                    </a:p>
                  </a:txBody>
                  <a:tcPr marL="9525" marR="9525" marT="9525" marB="0" anchor="b"/>
                </a:tc>
                <a:tc>
                  <a:txBody>
                    <a:bodyPr/>
                    <a:lstStyle/>
                    <a:p>
                      <a:pPr algn="ctr" fontAlgn="b"/>
                      <a:r>
                        <a:rPr lang="en-US" sz="2000" b="0" i="0" u="none" strike="noStrike">
                          <a:solidFill>
                            <a:srgbClr val="000000"/>
                          </a:solidFill>
                          <a:effectLst/>
                          <a:latin typeface="Calibri"/>
                        </a:rPr>
                        <a:t>712</a:t>
                      </a:r>
                    </a:p>
                  </a:txBody>
                  <a:tcPr marL="9525" marR="9525" marT="9525" marB="0" anchor="b"/>
                </a:tc>
                <a:tc>
                  <a:txBody>
                    <a:bodyPr/>
                    <a:lstStyle/>
                    <a:p>
                      <a:pPr algn="ctr" fontAlgn="b"/>
                      <a:r>
                        <a:rPr lang="en-US" sz="2000" b="0" i="0" u="none" strike="noStrike">
                          <a:solidFill>
                            <a:srgbClr val="000000"/>
                          </a:solidFill>
                          <a:effectLst/>
                          <a:latin typeface="Calibri"/>
                        </a:rPr>
                        <a:t>705</a:t>
                      </a:r>
                    </a:p>
                  </a:txBody>
                  <a:tcPr marL="9525" marR="9525" marT="9525" marB="0" anchor="b"/>
                </a:tc>
                <a:tc>
                  <a:txBody>
                    <a:bodyPr/>
                    <a:lstStyle/>
                    <a:p>
                      <a:pPr algn="ctr" fontAlgn="b"/>
                      <a:r>
                        <a:rPr lang="en-US" sz="2000" b="0" i="0" u="none" strike="noStrike">
                          <a:solidFill>
                            <a:srgbClr val="000000"/>
                          </a:solidFill>
                          <a:effectLst/>
                          <a:latin typeface="Calibri"/>
                        </a:rPr>
                        <a:t>93</a:t>
                      </a:r>
                    </a:p>
                  </a:txBody>
                  <a:tcPr marL="9525" marR="9525" marT="9525" marB="0" anchor="b"/>
                </a:tc>
                <a:tc>
                  <a:txBody>
                    <a:bodyPr/>
                    <a:lstStyle/>
                    <a:p>
                      <a:pPr algn="ctr" fontAlgn="b"/>
                      <a:r>
                        <a:rPr lang="en-US" sz="2000" b="0" i="0" u="none" strike="noStrike">
                          <a:solidFill>
                            <a:srgbClr val="000000"/>
                          </a:solidFill>
                          <a:effectLst/>
                          <a:latin typeface="Calibri"/>
                        </a:rPr>
                        <a:t>81.4001</a:t>
                      </a:r>
                    </a:p>
                  </a:txBody>
                  <a:tcPr marL="9525" marR="9525" marT="9525" marB="0" anchor="b"/>
                </a:tc>
                <a:tc>
                  <a:txBody>
                    <a:bodyPr/>
                    <a:lstStyle/>
                    <a:p>
                      <a:pPr algn="ctr" fontAlgn="b"/>
                      <a:r>
                        <a:rPr lang="en-US" sz="2000" b="0" i="0" u="none" strike="noStrike">
                          <a:solidFill>
                            <a:srgbClr val="000000"/>
                          </a:solidFill>
                          <a:effectLst/>
                          <a:latin typeface="Calibri"/>
                        </a:rPr>
                        <a:t>11.5999</a:t>
                      </a:r>
                    </a:p>
                  </a:txBody>
                  <a:tcPr marL="9525" marR="9525" marT="9525" marB="0" anchor="b"/>
                </a:tc>
              </a:tr>
              <a:tr h="370840">
                <a:tc>
                  <a:txBody>
                    <a:bodyPr/>
                    <a:lstStyle/>
                    <a:p>
                      <a:pPr algn="ctr" fontAlgn="b"/>
                      <a:r>
                        <a:rPr lang="en-US" sz="2000" b="0" i="0" u="none" strike="noStrike">
                          <a:solidFill>
                            <a:srgbClr val="000000"/>
                          </a:solidFill>
                          <a:effectLst/>
                          <a:latin typeface="Calibri"/>
                        </a:rPr>
                        <a:t>BOS</a:t>
                      </a:r>
                    </a:p>
                  </a:txBody>
                  <a:tcPr marL="9525" marR="9525" marT="9525" marB="0" anchor="b"/>
                </a:tc>
                <a:tc>
                  <a:txBody>
                    <a:bodyPr/>
                    <a:lstStyle/>
                    <a:p>
                      <a:pPr algn="ctr" fontAlgn="b"/>
                      <a:r>
                        <a:rPr lang="en-US" sz="2000" b="0" i="0" u="none" strike="noStrike">
                          <a:solidFill>
                            <a:srgbClr val="000000"/>
                          </a:solidFill>
                          <a:effectLst/>
                          <a:latin typeface="Calibri"/>
                        </a:rPr>
                        <a:t>734</a:t>
                      </a:r>
                    </a:p>
                  </a:txBody>
                  <a:tcPr marL="9525" marR="9525" marT="9525" marB="0" anchor="b"/>
                </a:tc>
                <a:tc>
                  <a:txBody>
                    <a:bodyPr/>
                    <a:lstStyle/>
                    <a:p>
                      <a:pPr algn="ctr" fontAlgn="b"/>
                      <a:r>
                        <a:rPr lang="en-US" sz="2000" b="0" i="0" u="none" strike="noStrike">
                          <a:solidFill>
                            <a:srgbClr val="000000"/>
                          </a:solidFill>
                          <a:effectLst/>
                          <a:latin typeface="Calibri"/>
                        </a:rPr>
                        <a:t>806</a:t>
                      </a:r>
                    </a:p>
                  </a:txBody>
                  <a:tcPr marL="9525" marR="9525" marT="9525" marB="0" anchor="b"/>
                </a:tc>
                <a:tc>
                  <a:txBody>
                    <a:bodyPr/>
                    <a:lstStyle/>
                    <a:p>
                      <a:pPr algn="ctr" fontAlgn="b"/>
                      <a:r>
                        <a:rPr lang="en-US" sz="2000" b="0" i="0" u="none" strike="noStrike">
                          <a:solidFill>
                            <a:srgbClr val="000000"/>
                          </a:solidFill>
                          <a:effectLst/>
                          <a:latin typeface="Calibri"/>
                        </a:rPr>
                        <a:t>69</a:t>
                      </a:r>
                    </a:p>
                  </a:txBody>
                  <a:tcPr marL="9525" marR="9525" marT="9525" marB="0" anchor="b"/>
                </a:tc>
                <a:tc>
                  <a:txBody>
                    <a:bodyPr/>
                    <a:lstStyle/>
                    <a:p>
                      <a:pPr algn="ctr" fontAlgn="b"/>
                      <a:r>
                        <a:rPr lang="en-US" sz="2000" b="0" i="0" u="none" strike="noStrike">
                          <a:solidFill>
                            <a:srgbClr val="000000"/>
                          </a:solidFill>
                          <a:effectLst/>
                          <a:latin typeface="Calibri"/>
                        </a:rPr>
                        <a:t>77.213</a:t>
                      </a:r>
                    </a:p>
                  </a:txBody>
                  <a:tcPr marL="9525" marR="9525" marT="9525" marB="0" anchor="b"/>
                </a:tc>
                <a:tc>
                  <a:txBody>
                    <a:bodyPr/>
                    <a:lstStyle/>
                    <a:p>
                      <a:pPr algn="ctr" fontAlgn="b"/>
                      <a:r>
                        <a:rPr lang="en-US" sz="2000" b="0" i="0" u="none" strike="noStrike">
                          <a:solidFill>
                            <a:srgbClr val="000000"/>
                          </a:solidFill>
                          <a:effectLst/>
                          <a:latin typeface="Calibri"/>
                        </a:rPr>
                        <a:t>-8.21299</a:t>
                      </a:r>
                    </a:p>
                  </a:txBody>
                  <a:tcPr marL="9525" marR="9525" marT="9525" marB="0" anchor="b"/>
                </a:tc>
              </a:tr>
              <a:tr h="370840">
                <a:tc>
                  <a:txBody>
                    <a:bodyPr/>
                    <a:lstStyle/>
                    <a:p>
                      <a:pPr algn="ctr" fontAlgn="b"/>
                      <a:r>
                        <a:rPr lang="en-US" sz="2000" b="0" i="0" u="none" strike="noStrike">
                          <a:solidFill>
                            <a:srgbClr val="000000"/>
                          </a:solidFill>
                          <a:effectLst/>
                          <a:latin typeface="Calibri"/>
                        </a:rPr>
                        <a:t>CHC</a:t>
                      </a:r>
                    </a:p>
                  </a:txBody>
                  <a:tcPr marL="9525" marR="9525" marT="9525" marB="0" anchor="b"/>
                </a:tc>
                <a:tc>
                  <a:txBody>
                    <a:bodyPr/>
                    <a:lstStyle/>
                    <a:p>
                      <a:pPr algn="ctr" fontAlgn="b"/>
                      <a:r>
                        <a:rPr lang="en-US" sz="2000" b="0" i="0" u="none" strike="noStrike">
                          <a:solidFill>
                            <a:srgbClr val="000000"/>
                          </a:solidFill>
                          <a:effectLst/>
                          <a:latin typeface="Calibri"/>
                        </a:rPr>
                        <a:t>613</a:t>
                      </a:r>
                    </a:p>
                  </a:txBody>
                  <a:tcPr marL="9525" marR="9525" marT="9525" marB="0" anchor="b"/>
                </a:tc>
                <a:tc>
                  <a:txBody>
                    <a:bodyPr/>
                    <a:lstStyle/>
                    <a:p>
                      <a:pPr algn="ctr" fontAlgn="b"/>
                      <a:r>
                        <a:rPr lang="en-US" sz="2000" b="0" i="0" u="none" strike="noStrike">
                          <a:solidFill>
                            <a:srgbClr val="000000"/>
                          </a:solidFill>
                          <a:effectLst/>
                          <a:latin typeface="Calibri"/>
                        </a:rPr>
                        <a:t>759</a:t>
                      </a:r>
                    </a:p>
                  </a:txBody>
                  <a:tcPr marL="9525" marR="9525" marT="9525" marB="0" anchor="b"/>
                </a:tc>
                <a:tc>
                  <a:txBody>
                    <a:bodyPr/>
                    <a:lstStyle/>
                    <a:p>
                      <a:pPr algn="ctr" fontAlgn="b"/>
                      <a:r>
                        <a:rPr lang="en-US" sz="2000" b="0" i="0" u="none" strike="noStrike">
                          <a:solidFill>
                            <a:srgbClr val="000000"/>
                          </a:solidFill>
                          <a:effectLst/>
                          <a:latin typeface="Calibri"/>
                        </a:rPr>
                        <a:t>61</a:t>
                      </a:r>
                    </a:p>
                  </a:txBody>
                  <a:tcPr marL="9525" marR="9525" marT="9525" marB="0" anchor="b"/>
                </a:tc>
                <a:tc>
                  <a:txBody>
                    <a:bodyPr/>
                    <a:lstStyle/>
                    <a:p>
                      <a:pPr algn="ctr" fontAlgn="b"/>
                      <a:r>
                        <a:rPr lang="en-US" sz="2000" b="0" i="0" u="none" strike="noStrike">
                          <a:solidFill>
                            <a:srgbClr val="000000"/>
                          </a:solidFill>
                          <a:effectLst/>
                          <a:latin typeface="Calibri"/>
                        </a:rPr>
                        <a:t>72.3805</a:t>
                      </a:r>
                    </a:p>
                  </a:txBody>
                  <a:tcPr marL="9525" marR="9525" marT="9525" marB="0" anchor="b"/>
                </a:tc>
                <a:tc>
                  <a:txBody>
                    <a:bodyPr/>
                    <a:lstStyle/>
                    <a:p>
                      <a:pPr algn="ctr" fontAlgn="b"/>
                      <a:r>
                        <a:rPr lang="en-US" sz="2000" b="0" i="0" u="none" strike="noStrike">
                          <a:solidFill>
                            <a:srgbClr val="000000"/>
                          </a:solidFill>
                          <a:effectLst/>
                          <a:latin typeface="Calibri"/>
                        </a:rPr>
                        <a:t>-11.3805</a:t>
                      </a:r>
                    </a:p>
                  </a:txBody>
                  <a:tcPr marL="9525" marR="9525" marT="9525" marB="0" anchor="b"/>
                </a:tc>
              </a:tr>
              <a:tr h="370840">
                <a:tc>
                  <a:txBody>
                    <a:bodyPr/>
                    <a:lstStyle/>
                    <a:p>
                      <a:pPr algn="ctr" fontAlgn="b"/>
                      <a:r>
                        <a:rPr lang="en-US" sz="2000" b="0" i="0" u="none" strike="noStrike">
                          <a:solidFill>
                            <a:srgbClr val="000000"/>
                          </a:solidFill>
                          <a:effectLst/>
                          <a:latin typeface="Calibri"/>
                        </a:rPr>
                        <a:t>CHW</a:t>
                      </a:r>
                    </a:p>
                  </a:txBody>
                  <a:tcPr marL="9525" marR="9525" marT="9525" marB="0" anchor="b"/>
                </a:tc>
                <a:tc>
                  <a:txBody>
                    <a:bodyPr/>
                    <a:lstStyle/>
                    <a:p>
                      <a:pPr algn="ctr" fontAlgn="b"/>
                      <a:r>
                        <a:rPr lang="en-US" sz="2000" b="0" i="0" u="none" strike="noStrike">
                          <a:solidFill>
                            <a:srgbClr val="000000"/>
                          </a:solidFill>
                          <a:effectLst/>
                          <a:latin typeface="Calibri"/>
                        </a:rPr>
                        <a:t>748</a:t>
                      </a:r>
                    </a:p>
                  </a:txBody>
                  <a:tcPr marL="9525" marR="9525" marT="9525" marB="0" anchor="b"/>
                </a:tc>
                <a:tc>
                  <a:txBody>
                    <a:bodyPr/>
                    <a:lstStyle/>
                    <a:p>
                      <a:pPr algn="ctr" fontAlgn="b"/>
                      <a:r>
                        <a:rPr lang="en-US" sz="2000" b="0" i="0" u="none" strike="noStrike">
                          <a:solidFill>
                            <a:srgbClr val="000000"/>
                          </a:solidFill>
                          <a:effectLst/>
                          <a:latin typeface="Calibri"/>
                        </a:rPr>
                        <a:t>676</a:t>
                      </a:r>
                    </a:p>
                  </a:txBody>
                  <a:tcPr marL="9525" marR="9525" marT="9525" marB="0" anchor="b"/>
                </a:tc>
                <a:tc>
                  <a:txBody>
                    <a:bodyPr/>
                    <a:lstStyle/>
                    <a:p>
                      <a:pPr algn="ctr" fontAlgn="b"/>
                      <a:r>
                        <a:rPr lang="en-US" sz="2000" b="0" i="0" u="none" strike="noStrike">
                          <a:solidFill>
                            <a:srgbClr val="000000"/>
                          </a:solidFill>
                          <a:effectLst/>
                          <a:latin typeface="Calibri"/>
                        </a:rPr>
                        <a:t>85</a:t>
                      </a:r>
                    </a:p>
                  </a:txBody>
                  <a:tcPr marL="9525" marR="9525" marT="9525" marB="0" anchor="b"/>
                </a:tc>
                <a:tc>
                  <a:txBody>
                    <a:bodyPr/>
                    <a:lstStyle/>
                    <a:p>
                      <a:pPr algn="ctr" fontAlgn="b"/>
                      <a:r>
                        <a:rPr lang="en-US" sz="2000" b="0" i="0" u="none" strike="noStrike">
                          <a:solidFill>
                            <a:srgbClr val="000000"/>
                          </a:solidFill>
                          <a:effectLst/>
                          <a:latin typeface="Calibri"/>
                        </a:rPr>
                        <a:t>85.0955</a:t>
                      </a:r>
                    </a:p>
                  </a:txBody>
                  <a:tcPr marL="9525" marR="9525" marT="9525" marB="0" anchor="b"/>
                </a:tc>
                <a:tc>
                  <a:txBody>
                    <a:bodyPr/>
                    <a:lstStyle/>
                    <a:p>
                      <a:pPr algn="ctr" fontAlgn="b"/>
                      <a:r>
                        <a:rPr lang="en-US" sz="2000" b="0" i="0" u="none" strike="noStrike">
                          <a:solidFill>
                            <a:srgbClr val="000000"/>
                          </a:solidFill>
                          <a:effectLst/>
                          <a:latin typeface="Calibri"/>
                        </a:rPr>
                        <a:t>-0.09551</a:t>
                      </a:r>
                    </a:p>
                  </a:txBody>
                  <a:tcPr marL="9525" marR="9525" marT="9525" marB="0" anchor="b"/>
                </a:tc>
              </a:tr>
              <a:tr h="370840">
                <a:tc>
                  <a:txBody>
                    <a:bodyPr/>
                    <a:lstStyle/>
                    <a:p>
                      <a:pPr algn="ctr" fontAlgn="b"/>
                      <a:r>
                        <a:rPr lang="en-US" sz="2000" b="0" i="0" u="none" strike="noStrike">
                          <a:solidFill>
                            <a:srgbClr val="000000"/>
                          </a:solidFill>
                          <a:effectLst/>
                          <a:latin typeface="Calibri"/>
                        </a:rPr>
                        <a:t>CIN</a:t>
                      </a:r>
                    </a:p>
                  </a:txBody>
                  <a:tcPr marL="9525" marR="9525" marT="9525" marB="0" anchor="b"/>
                </a:tc>
                <a:tc>
                  <a:txBody>
                    <a:bodyPr/>
                    <a:lstStyle/>
                    <a:p>
                      <a:pPr algn="ctr" fontAlgn="b"/>
                      <a:r>
                        <a:rPr lang="en-US" sz="2000" b="0" i="0" u="none" strike="noStrike">
                          <a:solidFill>
                            <a:srgbClr val="000000"/>
                          </a:solidFill>
                          <a:effectLst/>
                          <a:latin typeface="Calibri"/>
                        </a:rPr>
                        <a:t>669</a:t>
                      </a:r>
                    </a:p>
                  </a:txBody>
                  <a:tcPr marL="9525" marR="9525" marT="9525" marB="0" anchor="b"/>
                </a:tc>
                <a:tc>
                  <a:txBody>
                    <a:bodyPr/>
                    <a:lstStyle/>
                    <a:p>
                      <a:pPr algn="ctr" fontAlgn="b"/>
                      <a:r>
                        <a:rPr lang="en-US" sz="2000" b="0" i="0" u="none" strike="noStrike">
                          <a:solidFill>
                            <a:srgbClr val="000000"/>
                          </a:solidFill>
                          <a:effectLst/>
                          <a:latin typeface="Calibri"/>
                        </a:rPr>
                        <a:t>588</a:t>
                      </a:r>
                    </a:p>
                  </a:txBody>
                  <a:tcPr marL="9525" marR="9525" marT="9525" marB="0" anchor="b"/>
                </a:tc>
                <a:tc>
                  <a:txBody>
                    <a:bodyPr/>
                    <a:lstStyle/>
                    <a:p>
                      <a:pPr algn="ctr" fontAlgn="b"/>
                      <a:r>
                        <a:rPr lang="en-US" sz="2000" b="0" i="0" u="none" strike="noStrike">
                          <a:solidFill>
                            <a:srgbClr val="000000"/>
                          </a:solidFill>
                          <a:effectLst/>
                          <a:latin typeface="Calibri"/>
                        </a:rPr>
                        <a:t>97</a:t>
                      </a:r>
                    </a:p>
                  </a:txBody>
                  <a:tcPr marL="9525" marR="9525" marT="9525" marB="0" anchor="b"/>
                </a:tc>
                <a:tc>
                  <a:txBody>
                    <a:bodyPr/>
                    <a:lstStyle/>
                    <a:p>
                      <a:pPr algn="ctr" fontAlgn="b"/>
                      <a:r>
                        <a:rPr lang="en-US" sz="2000" b="0" i="0" u="none" strike="noStrike">
                          <a:solidFill>
                            <a:srgbClr val="000000"/>
                          </a:solidFill>
                          <a:effectLst/>
                          <a:latin typeface="Calibri"/>
                        </a:rPr>
                        <a:t>86.2196</a:t>
                      </a:r>
                    </a:p>
                  </a:txBody>
                  <a:tcPr marL="9525" marR="9525" marT="9525" marB="0" anchor="b"/>
                </a:tc>
                <a:tc>
                  <a:txBody>
                    <a:bodyPr/>
                    <a:lstStyle/>
                    <a:p>
                      <a:pPr algn="ctr" fontAlgn="b"/>
                      <a:r>
                        <a:rPr lang="en-US" sz="2000" b="0" i="0" u="none" strike="noStrike">
                          <a:solidFill>
                            <a:srgbClr val="000000"/>
                          </a:solidFill>
                          <a:effectLst/>
                          <a:latin typeface="Calibri"/>
                        </a:rPr>
                        <a:t>10.7804</a:t>
                      </a:r>
                    </a:p>
                  </a:txBody>
                  <a:tcPr marL="9525" marR="9525" marT="9525" marB="0" anchor="b"/>
                </a:tc>
              </a:tr>
              <a:tr h="370840">
                <a:tc>
                  <a:txBody>
                    <a:bodyPr/>
                    <a:lstStyle/>
                    <a:p>
                      <a:pPr algn="ctr" fontAlgn="b"/>
                      <a:r>
                        <a:rPr lang="en-US" sz="2000" b="0" i="0" u="none" strike="noStrike">
                          <a:solidFill>
                            <a:srgbClr val="000000"/>
                          </a:solidFill>
                          <a:effectLst/>
                          <a:latin typeface="Calibri"/>
                        </a:rPr>
                        <a:t>CLE</a:t>
                      </a:r>
                    </a:p>
                  </a:txBody>
                  <a:tcPr marL="9525" marR="9525" marT="9525" marB="0" anchor="b"/>
                </a:tc>
                <a:tc>
                  <a:txBody>
                    <a:bodyPr/>
                    <a:lstStyle/>
                    <a:p>
                      <a:pPr algn="ctr" fontAlgn="b"/>
                      <a:r>
                        <a:rPr lang="en-US" sz="2000" b="0" i="0" u="none" strike="noStrike">
                          <a:solidFill>
                            <a:srgbClr val="000000"/>
                          </a:solidFill>
                          <a:effectLst/>
                          <a:latin typeface="Calibri"/>
                        </a:rPr>
                        <a:t>667</a:t>
                      </a:r>
                    </a:p>
                  </a:txBody>
                  <a:tcPr marL="9525" marR="9525" marT="9525" marB="0" anchor="b"/>
                </a:tc>
                <a:tc>
                  <a:txBody>
                    <a:bodyPr/>
                    <a:lstStyle/>
                    <a:p>
                      <a:pPr algn="ctr" fontAlgn="b"/>
                      <a:r>
                        <a:rPr lang="en-US" sz="2000" b="0" i="0" u="none" strike="noStrike">
                          <a:solidFill>
                            <a:srgbClr val="000000"/>
                          </a:solidFill>
                          <a:effectLst/>
                          <a:latin typeface="Calibri"/>
                        </a:rPr>
                        <a:t>845</a:t>
                      </a:r>
                    </a:p>
                  </a:txBody>
                  <a:tcPr marL="9525" marR="9525" marT="9525" marB="0" anchor="b"/>
                </a:tc>
                <a:tc>
                  <a:txBody>
                    <a:bodyPr/>
                    <a:lstStyle/>
                    <a:p>
                      <a:pPr algn="ctr" fontAlgn="b"/>
                      <a:r>
                        <a:rPr lang="en-US" sz="2000" b="0" i="0" u="none" strike="noStrike">
                          <a:solidFill>
                            <a:srgbClr val="000000"/>
                          </a:solidFill>
                          <a:effectLst/>
                          <a:latin typeface="Calibri"/>
                        </a:rPr>
                        <a:t>68</a:t>
                      </a:r>
                    </a:p>
                  </a:txBody>
                  <a:tcPr marL="9525" marR="9525" marT="9525" marB="0" anchor="b"/>
                </a:tc>
                <a:tc>
                  <a:txBody>
                    <a:bodyPr/>
                    <a:lstStyle/>
                    <a:p>
                      <a:pPr algn="ctr" fontAlgn="b"/>
                      <a:r>
                        <a:rPr lang="en-US" sz="2000" b="0" i="0" u="none" strike="noStrike">
                          <a:solidFill>
                            <a:srgbClr val="000000"/>
                          </a:solidFill>
                          <a:effectLst/>
                          <a:latin typeface="Calibri"/>
                        </a:rPr>
                        <a:t>71.4643</a:t>
                      </a:r>
                    </a:p>
                  </a:txBody>
                  <a:tcPr marL="9525" marR="9525" marT="9525" marB="0" anchor="b"/>
                </a:tc>
                <a:tc>
                  <a:txBody>
                    <a:bodyPr/>
                    <a:lstStyle/>
                    <a:p>
                      <a:pPr algn="ctr" fontAlgn="b"/>
                      <a:r>
                        <a:rPr lang="en-US" sz="2000" b="0" i="0" u="none" strike="noStrike">
                          <a:solidFill>
                            <a:srgbClr val="000000"/>
                          </a:solidFill>
                          <a:effectLst/>
                          <a:latin typeface="Calibri"/>
                        </a:rPr>
                        <a:t>-3.46429</a:t>
                      </a:r>
                    </a:p>
                  </a:txBody>
                  <a:tcPr marL="9525" marR="9525" marT="9525" marB="0" anchor="b"/>
                </a:tc>
              </a:tr>
              <a:tr h="370840">
                <a:tc>
                  <a:txBody>
                    <a:bodyPr/>
                    <a:lstStyle/>
                    <a:p>
                      <a:pPr algn="ctr" fontAlgn="b"/>
                      <a:r>
                        <a:rPr lang="en-US" sz="2000" b="0" i="0" u="none" strike="noStrike">
                          <a:solidFill>
                            <a:srgbClr val="000000"/>
                          </a:solidFill>
                          <a:effectLst/>
                          <a:latin typeface="Calibri"/>
                        </a:rPr>
                        <a:t>COL</a:t>
                      </a:r>
                    </a:p>
                  </a:txBody>
                  <a:tcPr marL="9525" marR="9525" marT="9525" marB="0" anchor="b"/>
                </a:tc>
                <a:tc>
                  <a:txBody>
                    <a:bodyPr/>
                    <a:lstStyle/>
                    <a:p>
                      <a:pPr algn="ctr" fontAlgn="b"/>
                      <a:r>
                        <a:rPr lang="en-US" sz="2000" b="0" i="0" u="none" strike="noStrike">
                          <a:solidFill>
                            <a:srgbClr val="000000"/>
                          </a:solidFill>
                          <a:effectLst/>
                          <a:latin typeface="Calibri"/>
                        </a:rPr>
                        <a:t>758</a:t>
                      </a:r>
                    </a:p>
                  </a:txBody>
                  <a:tcPr marL="9525" marR="9525" marT="9525" marB="0" anchor="b"/>
                </a:tc>
                <a:tc>
                  <a:txBody>
                    <a:bodyPr/>
                    <a:lstStyle/>
                    <a:p>
                      <a:pPr algn="ctr" fontAlgn="b"/>
                      <a:r>
                        <a:rPr lang="en-US" sz="2000" b="0" i="0" u="none" strike="noStrike">
                          <a:solidFill>
                            <a:srgbClr val="000000"/>
                          </a:solidFill>
                          <a:effectLst/>
                          <a:latin typeface="Calibri"/>
                        </a:rPr>
                        <a:t>890</a:t>
                      </a:r>
                    </a:p>
                  </a:txBody>
                  <a:tcPr marL="9525" marR="9525" marT="9525" marB="0" anchor="b"/>
                </a:tc>
                <a:tc>
                  <a:txBody>
                    <a:bodyPr/>
                    <a:lstStyle/>
                    <a:p>
                      <a:pPr algn="ctr" fontAlgn="b"/>
                      <a:r>
                        <a:rPr lang="en-US" sz="2000" b="0" i="0" u="none" strike="noStrike">
                          <a:solidFill>
                            <a:srgbClr val="000000"/>
                          </a:solidFill>
                          <a:effectLst/>
                          <a:latin typeface="Calibri"/>
                        </a:rPr>
                        <a:t>64</a:t>
                      </a:r>
                    </a:p>
                  </a:txBody>
                  <a:tcPr marL="9525" marR="9525" marT="9525" marB="0" anchor="b"/>
                </a:tc>
                <a:tc>
                  <a:txBody>
                    <a:bodyPr/>
                    <a:lstStyle/>
                    <a:p>
                      <a:pPr algn="ctr" fontAlgn="b"/>
                      <a:r>
                        <a:rPr lang="en-US" sz="2000" b="0" i="0" u="none" strike="noStrike">
                          <a:solidFill>
                            <a:srgbClr val="000000"/>
                          </a:solidFill>
                          <a:effectLst/>
                          <a:latin typeface="Calibri"/>
                        </a:rPr>
                        <a:t>74.5121</a:t>
                      </a:r>
                    </a:p>
                  </a:txBody>
                  <a:tcPr marL="9525" marR="9525" marT="9525" marB="0" anchor="b"/>
                </a:tc>
                <a:tc>
                  <a:txBody>
                    <a:bodyPr/>
                    <a:lstStyle/>
                    <a:p>
                      <a:pPr algn="ctr" fontAlgn="b"/>
                      <a:r>
                        <a:rPr lang="en-US" sz="2000" b="0" i="0" u="none" strike="noStrike" dirty="0">
                          <a:solidFill>
                            <a:srgbClr val="000000"/>
                          </a:solidFill>
                          <a:effectLst/>
                          <a:latin typeface="Calibri"/>
                        </a:rPr>
                        <a:t>-10.5121</a:t>
                      </a:r>
                    </a:p>
                  </a:txBody>
                  <a:tcPr marL="9525" marR="9525" marT="9525" marB="0" anchor="b"/>
                </a:tc>
              </a:tr>
            </a:tbl>
          </a:graphicData>
        </a:graphic>
      </p:graphicFrame>
      <p:sp>
        <p:nvSpPr>
          <p:cNvPr id="6" name="TextBox 5"/>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133600" y="533400"/>
            <a:ext cx="6705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latin typeface="Verdana" pitchFamily="34" charset="0"/>
              </a:rPr>
              <a:t>Which model is better?</a:t>
            </a:r>
          </a:p>
          <a:p>
            <a:pPr eaLnBrk="1" hangingPunct="1"/>
            <a:endParaRPr lang="en-US" altLang="en-US" sz="2000">
              <a:latin typeface="Verdana" pitchFamily="34" charset="0"/>
            </a:endParaRPr>
          </a:p>
          <a:p>
            <a:pPr eaLnBrk="1" hangingPunct="1"/>
            <a:r>
              <a:rPr lang="en-US" altLang="en-US" sz="2000">
                <a:latin typeface="Verdana" pitchFamily="34" charset="0"/>
              </a:rPr>
              <a:t>In general, we prefer models that produce smaller residuals.  </a:t>
            </a:r>
          </a:p>
          <a:p>
            <a:pPr eaLnBrk="1" hangingPunct="1"/>
            <a:endParaRPr lang="en-US" altLang="en-US" sz="2000">
              <a:latin typeface="Verdana" pitchFamily="34" charset="0"/>
            </a:endParaRPr>
          </a:p>
          <a:p>
            <a:pPr eaLnBrk="1" hangingPunct="1"/>
            <a:r>
              <a:rPr lang="en-US" altLang="en-US" sz="2000">
                <a:latin typeface="Verdana" pitchFamily="34" charset="0"/>
              </a:rPr>
              <a:t>To compare these two models, we can compare the sum of squared residuals (SSR).</a:t>
            </a:r>
          </a:p>
          <a:p>
            <a:pPr eaLnBrk="1" hangingPunct="1"/>
            <a:endParaRPr lang="en-US" altLang="en-US" sz="2000">
              <a:latin typeface="Verdana" pitchFamily="34" charset="0"/>
            </a:endParaRPr>
          </a:p>
          <a:p>
            <a:pPr eaLnBrk="1" hangingPunct="1"/>
            <a:r>
              <a:rPr lang="en-US" altLang="en-US" sz="2000">
                <a:latin typeface="Verdana" pitchFamily="34" charset="0"/>
              </a:rPr>
              <a:t>For an exponent of 2,</a:t>
            </a:r>
          </a:p>
          <a:p>
            <a:pPr eaLnBrk="1" hangingPunct="1"/>
            <a:r>
              <a:rPr lang="en-US" altLang="en-US" sz="2000">
                <a:latin typeface="Verdana" pitchFamily="34" charset="0"/>
              </a:rPr>
              <a:t>	SSR = (-5.2)</a:t>
            </a:r>
            <a:r>
              <a:rPr lang="en-US" altLang="en-US" sz="2000" baseline="30000">
                <a:latin typeface="Verdana" pitchFamily="34" charset="0"/>
              </a:rPr>
              <a:t>2</a:t>
            </a:r>
            <a:r>
              <a:rPr lang="en-US" altLang="en-US" sz="2000">
                <a:latin typeface="Verdana" pitchFamily="34" charset="0"/>
              </a:rPr>
              <a:t> + (0.6)</a:t>
            </a:r>
            <a:r>
              <a:rPr lang="en-US" altLang="en-US" sz="2000" baseline="30000">
                <a:latin typeface="Verdana" pitchFamily="34" charset="0"/>
              </a:rPr>
              <a:t>2</a:t>
            </a:r>
            <a:r>
              <a:rPr lang="en-US" altLang="en-US" sz="2000">
                <a:latin typeface="Verdana" pitchFamily="34" charset="0"/>
              </a:rPr>
              <a:t> + … = 411</a:t>
            </a:r>
          </a:p>
          <a:p>
            <a:pPr eaLnBrk="1" hangingPunct="1"/>
            <a:endParaRPr lang="en-US" altLang="en-US" sz="2000">
              <a:latin typeface="Verdana" pitchFamily="34" charset="0"/>
            </a:endParaRPr>
          </a:p>
          <a:p>
            <a:pPr eaLnBrk="1" hangingPunct="1"/>
            <a:r>
              <a:rPr lang="en-US" altLang="en-US" sz="2000">
                <a:latin typeface="Verdana" pitchFamily="34" charset="0"/>
              </a:rPr>
              <a:t>For an exponent of 1,</a:t>
            </a:r>
          </a:p>
          <a:p>
            <a:pPr eaLnBrk="1" hangingPunct="1"/>
            <a:r>
              <a:rPr lang="en-US" altLang="en-US" sz="2000">
                <a:latin typeface="Verdana" pitchFamily="34" charset="0"/>
              </a:rPr>
              <a:t>	SSR = (2.6)</a:t>
            </a:r>
            <a:r>
              <a:rPr lang="en-US" altLang="en-US" sz="2000" baseline="30000">
                <a:latin typeface="Verdana" pitchFamily="34" charset="0"/>
              </a:rPr>
              <a:t>2</a:t>
            </a:r>
            <a:r>
              <a:rPr lang="en-US" altLang="en-US" sz="2000">
                <a:latin typeface="Verdana" pitchFamily="34" charset="0"/>
              </a:rPr>
              <a:t> + (6.8)</a:t>
            </a:r>
            <a:r>
              <a:rPr lang="en-US" altLang="en-US" sz="2000" baseline="30000">
                <a:latin typeface="Verdana" pitchFamily="34" charset="0"/>
              </a:rPr>
              <a:t>2</a:t>
            </a:r>
            <a:r>
              <a:rPr lang="en-US" altLang="en-US" sz="2000">
                <a:latin typeface="Verdana" pitchFamily="34" charset="0"/>
              </a:rPr>
              <a:t> + … = 1300</a:t>
            </a:r>
          </a:p>
          <a:p>
            <a:pPr eaLnBrk="1" hangingPunct="1"/>
            <a:endParaRPr lang="en-US" altLang="en-US" sz="2000">
              <a:latin typeface="Verdana" pitchFamily="34" charset="0"/>
            </a:endParaRPr>
          </a:p>
        </p:txBody>
      </p:sp>
      <p:sp>
        <p:nvSpPr>
          <p:cNvPr id="4" name="TextBox 3"/>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2133600" y="533400"/>
            <a:ext cx="6705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t>The best model is the one that produces the smallest sum of squared residuals (SSR).  This is called the </a:t>
            </a:r>
            <a:r>
              <a:rPr lang="en-US" altLang="en-US" sz="2000" b="1"/>
              <a:t>least-squares</a:t>
            </a:r>
            <a:r>
              <a:rPr lang="en-US" altLang="en-US" sz="2000"/>
              <a:t> criterion.  </a:t>
            </a:r>
          </a:p>
          <a:p>
            <a:pPr eaLnBrk="1" hangingPunct="1"/>
            <a:endParaRPr lang="en-US" altLang="en-US" sz="2000"/>
          </a:p>
          <a:p>
            <a:pPr eaLnBrk="1" hangingPunct="1"/>
            <a:r>
              <a:rPr lang="en-US" altLang="en-US" sz="2000"/>
              <a:t>Here is a scatterplot showing different exponents from 1 to 3 along with their corresponding SSR.  Which exponent looks best?</a:t>
            </a: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t="5470" r="2170"/>
          <a:stretch>
            <a:fillRect/>
          </a:stretch>
        </p:blipFill>
        <p:spPr bwMode="auto">
          <a:xfrm>
            <a:off x="2819400" y="2743200"/>
            <a:ext cx="472440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rot="16200000">
            <a:off x="-2496234" y="3029635"/>
            <a:ext cx="7010400" cy="646331"/>
          </a:xfrm>
          <a:prstGeom prst="rect">
            <a:avLst/>
          </a:prstGeom>
          <a:solidFill>
            <a:srgbClr val="00B050"/>
          </a:solidFill>
        </p:spPr>
        <p:txBody>
          <a:bodyPr wrap="square" rtlCol="0">
            <a:spAutoFit/>
          </a:bodyPr>
          <a:lstStyle/>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Moneyball in the Classroom</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1712</Words>
  <Application>Microsoft Office PowerPoint</Application>
  <PresentationFormat>On-screen Show (4:3)</PresentationFormat>
  <Paragraphs>327</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jmccaleb</dc:creator>
  <cp:lastModifiedBy>Josh</cp:lastModifiedBy>
  <cp:revision>56</cp:revision>
  <dcterms:created xsi:type="dcterms:W3CDTF">2012-09-18T15:50:29Z</dcterms:created>
  <dcterms:modified xsi:type="dcterms:W3CDTF">2013-11-01T19:48:39Z</dcterms:modified>
</cp:coreProperties>
</file>