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3" r:id="rId3"/>
    <p:sldId id="268" r:id="rId4"/>
    <p:sldId id="267" r:id="rId5"/>
    <p:sldId id="257" r:id="rId6"/>
    <p:sldId id="264" r:id="rId7"/>
    <p:sldId id="265" r:id="rId8"/>
    <p:sldId id="266" r:id="rId9"/>
    <p:sldId id="259" r:id="rId10"/>
    <p:sldId id="269" r:id="rId11"/>
    <p:sldId id="270" r:id="rId12"/>
    <p:sldId id="271" r:id="rId13"/>
    <p:sldId id="272" r:id="rId14"/>
    <p:sldId id="261" r:id="rId15"/>
    <p:sldId id="258" r:id="rId16"/>
    <p:sldId id="273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2" autoAdjust="0"/>
    <p:restoredTop sz="94585" autoAdjust="0"/>
  </p:normalViewPr>
  <p:slideViewPr>
    <p:cSldViewPr>
      <p:cViewPr>
        <p:scale>
          <a:sx n="75" d="100"/>
          <a:sy n="75" d="100"/>
        </p:scale>
        <p:origin x="-122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F31C1-21AC-4796-94E7-9230156C08CC}" type="datetimeFigureOut">
              <a:rPr lang="en-US" smtClean="0"/>
              <a:t>11/4/2013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273EF-E88F-453E-802F-989EBDFA8649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F31C1-21AC-4796-94E7-9230156C08CC}" type="datetimeFigureOut">
              <a:rPr lang="en-US" smtClean="0"/>
              <a:t>11/4/2013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273EF-E88F-453E-802F-989EBDFA86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F31C1-21AC-4796-94E7-9230156C08CC}" type="datetimeFigureOut">
              <a:rPr lang="en-US" smtClean="0"/>
              <a:t>11/4/2013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273EF-E88F-453E-802F-989EBDFA86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F31C1-21AC-4796-94E7-9230156C08CC}" type="datetimeFigureOut">
              <a:rPr lang="en-US" smtClean="0"/>
              <a:t>11/4/2013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273EF-E88F-453E-802F-989EBDFA86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F31C1-21AC-4796-94E7-9230156C08CC}" type="datetimeFigureOut">
              <a:rPr lang="en-US" smtClean="0"/>
              <a:t>11/4/2013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273EF-E88F-453E-802F-989EBDFA8649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F31C1-21AC-4796-94E7-9230156C08CC}" type="datetimeFigureOut">
              <a:rPr lang="en-US" smtClean="0"/>
              <a:t>11/4/2013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273EF-E88F-453E-802F-989EBDFA86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F31C1-21AC-4796-94E7-9230156C08CC}" type="datetimeFigureOut">
              <a:rPr lang="en-US" smtClean="0"/>
              <a:t>11/4/2013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273EF-E88F-453E-802F-989EBDFA8649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F31C1-21AC-4796-94E7-9230156C08CC}" type="datetimeFigureOut">
              <a:rPr lang="en-US" smtClean="0"/>
              <a:t>11/4/2013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273EF-E88F-453E-802F-989EBDFA86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F31C1-21AC-4796-94E7-9230156C08CC}" type="datetimeFigureOut">
              <a:rPr lang="en-US" smtClean="0"/>
              <a:t>11/4/2013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273EF-E88F-453E-802F-989EBDFA86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F31C1-21AC-4796-94E7-9230156C08CC}" type="datetimeFigureOut">
              <a:rPr lang="en-US" smtClean="0"/>
              <a:t>11/4/2013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273EF-E88F-453E-802F-989EBDFA864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F31C1-21AC-4796-94E7-9230156C08CC}" type="datetimeFigureOut">
              <a:rPr lang="en-US" smtClean="0"/>
              <a:t>11/4/2013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273EF-E88F-453E-802F-989EBDFA86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B61F31C1-21AC-4796-94E7-9230156C08CC}" type="datetimeFigureOut">
              <a:rPr lang="en-US" smtClean="0"/>
              <a:t>11/4/2013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679273EF-E88F-453E-802F-989EBDFA864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hyperlink" Target="http://www.illustrativemathematics.org/standards/hs" TargetMode="External"/><Relationship Id="rId3" Type="http://schemas.openxmlformats.org/officeDocument/2006/relationships/hyperlink" Target="http://illuminations.nctm.org/ActivityDetail.aspx?id=4" TargetMode="External"/><Relationship Id="rId7" Type="http://schemas.openxmlformats.org/officeDocument/2006/relationships/hyperlink" Target="http://www.maa.org/sites/default/files/images/upload_library/47/Crowe/Exploring_Geometry_Transformations.pdf" TargetMode="External"/><Relationship Id="rId2" Type="http://schemas.openxmlformats.org/officeDocument/2006/relationships/hyperlink" Target="https://www.khanacademy.org/math/geometry/congruent-triangles/cong_triangle/e/congruency_postulates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maa.org/sites/default/files/images/upload_library/47/Crowe/GeoGebra_Activity_1.html" TargetMode="External"/><Relationship Id="rId5" Type="http://schemas.openxmlformats.org/officeDocument/2006/relationships/hyperlink" Target="http://www.maa.org/publications/periodicals/loci/resources/exploring-geometric-transformations-in-a-dynamic-environment-description" TargetMode="External"/><Relationship Id="rId4" Type="http://schemas.openxmlformats.org/officeDocument/2006/relationships/hyperlink" Target="http://www.engageny.org/resource/geometry-module-1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llustrativemathematics.org/illustrations/1509" TargetMode="External"/><Relationship Id="rId2" Type="http://schemas.openxmlformats.org/officeDocument/2006/relationships/hyperlink" Target="http://www.geogebratube.org/student/m42641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math.berkeley.edu/~wu/Progressions_Geometry_2013.pdf" TargetMode="External"/><Relationship Id="rId4" Type="http://schemas.openxmlformats.org/officeDocument/2006/relationships/hyperlink" Target="http://www.ncpublicschools.org/docs/acre/standards/common-core-tools/unpacking/math/geometry.pdf#page=1&amp;zoom=auto,0,620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khanacademy.org/math/geometry/congruent-triangles/cong_triangle/e/congruency_postulates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a.org/sites/default/files/images/upload_library/47/Crowe/GeoGebra_Activity_1.html" TargetMode="Externa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illuminations.nctm.org/ActivityDetail.aspx?id=4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371600"/>
            <a:ext cx="8077200" cy="1927225"/>
          </a:xfrm>
        </p:spPr>
        <p:txBody>
          <a:bodyPr/>
          <a:lstStyle/>
          <a:p>
            <a:r>
              <a:rPr lang="en-US" sz="3600" b="1" dirty="0"/>
              <a:t>Geometry CCSS: Translations ,</a:t>
            </a:r>
            <a:br>
              <a:rPr lang="en-US" sz="3600" b="1" dirty="0"/>
            </a:br>
            <a:r>
              <a:rPr lang="en-US" sz="3600" b="1" dirty="0"/>
              <a:t>Reflections, Rotations , Oh My!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4572000"/>
            <a:ext cx="6400800" cy="1752600"/>
          </a:xfrm>
        </p:spPr>
        <p:txBody>
          <a:bodyPr/>
          <a:lstStyle/>
          <a:p>
            <a:r>
              <a:rPr lang="en-US" dirty="0" smtClean="0"/>
              <a:t>Janet Bryson &amp; Elizabeth Drouillard</a:t>
            </a:r>
          </a:p>
          <a:p>
            <a:r>
              <a:rPr lang="en-US" dirty="0" smtClean="0"/>
              <a:t>CMC 2013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5685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SAS Congruence Using Transformations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714" y="1524000"/>
            <a:ext cx="8914181" cy="471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96468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SAS Congruence Using Transformations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371600"/>
            <a:ext cx="8913191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81077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SAS Congruence Using Transformations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371600"/>
            <a:ext cx="8967897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06016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SAS Congruence Using Transformations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524000"/>
            <a:ext cx="8997204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70129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228600" y="1752600"/>
            <a:ext cx="86868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G.SRT.1a </a:t>
            </a:r>
          </a:p>
          <a:p>
            <a:r>
              <a:rPr lang="en-US" dirty="0"/>
              <a:t>Given a center and a scale factor, verify </a:t>
            </a:r>
            <a:r>
              <a:rPr lang="en-US" dirty="0" smtClean="0"/>
              <a:t>experimentally</a:t>
            </a:r>
            <a:r>
              <a:rPr lang="en-US" dirty="0"/>
              <a:t>, that when dilating a figure in a coordinate </a:t>
            </a:r>
            <a:r>
              <a:rPr lang="en-US" dirty="0" smtClean="0"/>
              <a:t>plane</a:t>
            </a:r>
            <a:r>
              <a:rPr lang="en-US" dirty="0"/>
              <a:t>, a segment of the </a:t>
            </a:r>
            <a:r>
              <a:rPr lang="en-US" dirty="0" smtClean="0"/>
              <a:t>pre-image </a:t>
            </a:r>
            <a:r>
              <a:rPr lang="en-US" dirty="0"/>
              <a:t>that does not pass through the center of the dilation, is parallel to it’s image when </a:t>
            </a:r>
            <a:r>
              <a:rPr lang="en-US" dirty="0" smtClean="0"/>
              <a:t>the </a:t>
            </a:r>
            <a:r>
              <a:rPr lang="en-US" dirty="0"/>
              <a:t>dilation is preformed. However, a segment that passes through the center </a:t>
            </a:r>
            <a:r>
              <a:rPr lang="en-US" dirty="0" smtClean="0"/>
              <a:t>remains </a:t>
            </a:r>
            <a:r>
              <a:rPr lang="en-US" dirty="0"/>
              <a:t>unchanged. </a:t>
            </a:r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r>
              <a:rPr lang="en-US" dirty="0" smtClean="0"/>
              <a:t>G.SRT.1b	</a:t>
            </a:r>
          </a:p>
          <a:p>
            <a:r>
              <a:rPr lang="en-US" dirty="0" smtClean="0"/>
              <a:t>Given </a:t>
            </a:r>
            <a:r>
              <a:rPr lang="en-US" dirty="0"/>
              <a:t>a center and a scale factor, verify experimentally, that when performing dilations of a line </a:t>
            </a:r>
            <a:r>
              <a:rPr lang="en-US" dirty="0" smtClean="0"/>
              <a:t>segment</a:t>
            </a:r>
            <a:r>
              <a:rPr lang="en-US" dirty="0"/>
              <a:t>, the </a:t>
            </a:r>
            <a:r>
              <a:rPr lang="en-US" dirty="0" smtClean="0"/>
              <a:t>pre-image</a:t>
            </a:r>
            <a:r>
              <a:rPr lang="en-US" dirty="0"/>
              <a:t>, the segment which becomes the image is longer or shorter based on the ratio given by the </a:t>
            </a:r>
            <a:r>
              <a:rPr lang="en-US" dirty="0" smtClean="0"/>
              <a:t>scale </a:t>
            </a:r>
            <a:r>
              <a:rPr lang="en-US" dirty="0"/>
              <a:t>factor. </a:t>
            </a:r>
          </a:p>
        </p:txBody>
      </p:sp>
    </p:spTree>
    <p:extLst>
      <p:ext uri="{BB962C8B-B14F-4D97-AF65-F5344CB8AC3E}">
        <p14:creationId xmlns:p14="http://schemas.microsoft.com/office/powerpoint/2010/main" val="1305010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610590"/>
            <a:ext cx="8382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</a:pPr>
            <a:r>
              <a:rPr lang="en-US" sz="4000" spc="-1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Links </a:t>
            </a:r>
            <a:r>
              <a:rPr lang="en-US" sz="4000" spc="-1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for </a:t>
            </a:r>
            <a:r>
              <a:rPr lang="en-US" sz="4000" spc="-1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resources &amp; </a:t>
            </a:r>
          </a:p>
          <a:p>
            <a:pPr>
              <a:spcBef>
                <a:spcPct val="0"/>
              </a:spcBef>
            </a:pPr>
            <a:r>
              <a:rPr lang="en-US" sz="4000" spc="-1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interactive </a:t>
            </a:r>
            <a:r>
              <a:rPr lang="en-US" sz="4000" spc="-1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activities</a:t>
            </a:r>
          </a:p>
        </p:txBody>
      </p:sp>
      <p:sp>
        <p:nvSpPr>
          <p:cNvPr id="3" name="Rectangle 2"/>
          <p:cNvSpPr/>
          <p:nvPr/>
        </p:nvSpPr>
        <p:spPr>
          <a:xfrm>
            <a:off x="533400" y="1905000"/>
            <a:ext cx="693420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www.khanacademy.org/math/geometry/congruent-triangles/cong_triangle/e/congruency_postulates</a:t>
            </a:r>
            <a:endParaRPr lang="en-US" dirty="0" smtClean="0"/>
          </a:p>
          <a:p>
            <a:endParaRPr lang="en-US" dirty="0"/>
          </a:p>
          <a:p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illuminations.nctm.org/ActivityDetail.aspx?id=4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>
                <a:hlinkClick r:id="rId4"/>
              </a:rPr>
              <a:t>http://</a:t>
            </a:r>
            <a:r>
              <a:rPr lang="en-US" dirty="0" smtClean="0">
                <a:hlinkClick r:id="rId4"/>
              </a:rPr>
              <a:t>www.engageny.org/resource/geometry-module-1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>
                <a:hlinkClick r:id="rId5"/>
              </a:rPr>
              <a:t>http://www.maa.org/publications/periodicals/loci/resources/exploring-geometric-transformations-in-a-dynamic-environment-description</a:t>
            </a:r>
            <a:endParaRPr lang="en-US" dirty="0"/>
          </a:p>
          <a:p>
            <a:r>
              <a:rPr lang="en-US" dirty="0">
                <a:hlinkClick r:id="rId6"/>
              </a:rPr>
              <a:t>http://</a:t>
            </a:r>
            <a:r>
              <a:rPr lang="en-US" dirty="0" smtClean="0">
                <a:hlinkClick r:id="rId6"/>
              </a:rPr>
              <a:t>www.maa.org/sites/default/files/images/upload_library/47/Crowe/GeoGebra_Activity_1.html</a:t>
            </a:r>
            <a:endParaRPr lang="en-US" dirty="0" smtClean="0"/>
          </a:p>
          <a:p>
            <a:r>
              <a:rPr lang="en-US" dirty="0">
                <a:hlinkClick r:id="rId7"/>
              </a:rPr>
              <a:t>http://www.maa.org/sites/default/files/images/upload_library/47/Crowe/Exploring_Geometry_Transformations.pdf</a:t>
            </a:r>
            <a:endParaRPr lang="en-US" dirty="0" smtClean="0"/>
          </a:p>
          <a:p>
            <a:endParaRPr lang="en-US" dirty="0"/>
          </a:p>
          <a:p>
            <a:r>
              <a:rPr lang="en-US" dirty="0">
                <a:hlinkClick r:id="rId8"/>
              </a:rPr>
              <a:t>http://</a:t>
            </a:r>
            <a:r>
              <a:rPr lang="en-US" dirty="0" smtClean="0">
                <a:hlinkClick r:id="rId8"/>
              </a:rPr>
              <a:t>www.illustrativemathematics.org/standards/hs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4438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610590"/>
            <a:ext cx="8382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</a:pPr>
            <a:r>
              <a:rPr lang="en-US" sz="4000" spc="-1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Links </a:t>
            </a:r>
            <a:r>
              <a:rPr lang="en-US" sz="4000" spc="-1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for </a:t>
            </a:r>
            <a:r>
              <a:rPr lang="en-US" sz="4000" spc="-1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resources &amp; </a:t>
            </a:r>
          </a:p>
          <a:p>
            <a:pPr>
              <a:spcBef>
                <a:spcPct val="0"/>
              </a:spcBef>
            </a:pPr>
            <a:r>
              <a:rPr lang="en-US" sz="4000" spc="-1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interactive </a:t>
            </a:r>
            <a:r>
              <a:rPr lang="en-US" sz="4000" spc="-1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activities</a:t>
            </a:r>
          </a:p>
        </p:txBody>
      </p:sp>
      <p:sp>
        <p:nvSpPr>
          <p:cNvPr id="3" name="Rectangle 2"/>
          <p:cNvSpPr/>
          <p:nvPr/>
        </p:nvSpPr>
        <p:spPr>
          <a:xfrm>
            <a:off x="533400" y="1905000"/>
            <a:ext cx="815340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/>
          </a:p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www.geogebratube.org/student/m42641</a:t>
            </a:r>
            <a:r>
              <a:rPr lang="en-US" dirty="0" smtClean="0"/>
              <a:t> SAS Congruence</a:t>
            </a:r>
          </a:p>
          <a:p>
            <a:endParaRPr lang="en-US" dirty="0" smtClean="0"/>
          </a:p>
          <a:p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www.illustrativemathematics.org/illustrations/1509</a:t>
            </a:r>
            <a:endParaRPr lang="en-US" dirty="0" smtClean="0"/>
          </a:p>
          <a:p>
            <a:endParaRPr lang="en-US" dirty="0"/>
          </a:p>
          <a:p>
            <a:r>
              <a:rPr lang="en-US" dirty="0">
                <a:hlinkClick r:id="rId4"/>
              </a:rPr>
              <a:t>http://</a:t>
            </a:r>
            <a:r>
              <a:rPr lang="en-US" dirty="0" smtClean="0">
                <a:hlinkClick r:id="rId4"/>
              </a:rPr>
              <a:t>www.ncpublicschools.org/docs/acre/standards/common-core-tools/unpacking/math/geometry.pdf#page=1&amp;zoom=auto,0,620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Teaching Geometry According to the Common Core Standards</a:t>
            </a:r>
          </a:p>
          <a:p>
            <a:r>
              <a:rPr lang="en-US" dirty="0" smtClean="0">
                <a:hlinkClick r:id="rId5"/>
              </a:rPr>
              <a:t>http</a:t>
            </a:r>
            <a:r>
              <a:rPr lang="en-US" dirty="0">
                <a:hlinkClick r:id="rId5"/>
              </a:rPr>
              <a:t>://math.berkeley.edu/~</a:t>
            </a:r>
            <a:r>
              <a:rPr lang="en-US" dirty="0" smtClean="0">
                <a:hlinkClick r:id="rId5"/>
              </a:rPr>
              <a:t>wu/Progressions_Geometry_2013.pdf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1157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does CCSS want from us in High School Geometry?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3724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</a:pPr>
            <a:r>
              <a:rPr lang="en-US" dirty="0"/>
              <a:t>The expectation </a:t>
            </a:r>
            <a:r>
              <a:rPr lang="en-US" dirty="0" smtClean="0"/>
              <a:t>in Geometry </a:t>
            </a:r>
            <a:r>
              <a:rPr lang="en-US" dirty="0"/>
              <a:t>is to understand that </a:t>
            </a:r>
            <a:r>
              <a:rPr lang="en-US" dirty="0" smtClean="0"/>
              <a:t>rigid </a:t>
            </a:r>
            <a:r>
              <a:rPr lang="en-US" dirty="0"/>
              <a:t>motions are at the foundation of the definition </a:t>
            </a:r>
            <a:r>
              <a:rPr lang="en-US" dirty="0" smtClean="0"/>
              <a:t>of congruence</a:t>
            </a:r>
            <a:r>
              <a:rPr lang="en-US" dirty="0"/>
              <a:t>. </a:t>
            </a:r>
            <a:endParaRPr lang="en-US" dirty="0" smtClean="0"/>
          </a:p>
          <a:p>
            <a:pPr>
              <a:spcBef>
                <a:spcPts val="1200"/>
              </a:spcBef>
            </a:pPr>
            <a:r>
              <a:rPr lang="en-US" dirty="0" smtClean="0"/>
              <a:t>Students </a:t>
            </a:r>
            <a:r>
              <a:rPr lang="en-US" dirty="0"/>
              <a:t>reason from the basic properties of </a:t>
            </a:r>
            <a:r>
              <a:rPr lang="en-US" dirty="0" smtClean="0"/>
              <a:t>rigid </a:t>
            </a:r>
            <a:r>
              <a:rPr lang="en-US" dirty="0"/>
              <a:t>motions (that they preserve distance and angle), which are assumed without proof. </a:t>
            </a:r>
            <a:endParaRPr lang="en-US" dirty="0" smtClean="0"/>
          </a:p>
          <a:p>
            <a:pPr>
              <a:spcBef>
                <a:spcPts val="1200"/>
              </a:spcBef>
            </a:pPr>
            <a:r>
              <a:rPr lang="en-US" dirty="0" smtClean="0"/>
              <a:t>Rigid motions </a:t>
            </a:r>
            <a:r>
              <a:rPr lang="en-US" dirty="0"/>
              <a:t>and their assumed properties can be used to establish the usual triangle congruence criteria, which can then be used </a:t>
            </a:r>
            <a:r>
              <a:rPr lang="en-US" dirty="0" smtClean="0"/>
              <a:t>to </a:t>
            </a:r>
            <a:r>
              <a:rPr lang="en-US" dirty="0"/>
              <a:t>prove other theorems.</a:t>
            </a:r>
          </a:p>
        </p:txBody>
      </p:sp>
    </p:spTree>
    <p:extLst>
      <p:ext uri="{BB962C8B-B14F-4D97-AF65-F5344CB8AC3E}">
        <p14:creationId xmlns:p14="http://schemas.microsoft.com/office/powerpoint/2010/main" val="1816691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Congruence Theorems/Postulates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5856514"/>
            <a:ext cx="8229600" cy="1066800"/>
          </a:xfrm>
        </p:spPr>
        <p:txBody>
          <a:bodyPr/>
          <a:lstStyle/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www.khanacademy.org/math/geometry/congruent-triangles/cong_triangle/e/congruency_postulates</a:t>
            </a:r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026" name="Picture 2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473200"/>
            <a:ext cx="8831965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15455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Exploring Reflections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772732" y="1524000"/>
            <a:ext cx="769620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Questions: </a:t>
            </a:r>
          </a:p>
          <a:p>
            <a:r>
              <a:rPr lang="en-US" dirty="0"/>
              <a:t>1) Where is the mirror line located when the reflection and original figure intersect at a point? </a:t>
            </a:r>
          </a:p>
          <a:p>
            <a:r>
              <a:rPr lang="en-US" dirty="0"/>
              <a:t> </a:t>
            </a:r>
          </a:p>
          <a:p>
            <a:r>
              <a:rPr lang="en-US" dirty="0"/>
              <a:t> </a:t>
            </a:r>
          </a:p>
          <a:p>
            <a:r>
              <a:rPr lang="en-US" dirty="0"/>
              <a:t>2) Where is the mirror line located when the reflection and original figure overlap? </a:t>
            </a:r>
          </a:p>
          <a:p>
            <a:r>
              <a:rPr lang="en-US" dirty="0"/>
              <a:t> </a:t>
            </a:r>
          </a:p>
          <a:p>
            <a:r>
              <a:rPr lang="en-US" dirty="0"/>
              <a:t> </a:t>
            </a:r>
          </a:p>
          <a:p>
            <a:r>
              <a:rPr lang="en-US" dirty="0"/>
              <a:t>3) Can the mirror line be moved in such a way that the reflection and original are the same figure </a:t>
            </a:r>
          </a:p>
          <a:p>
            <a:r>
              <a:rPr lang="en-US" dirty="0"/>
              <a:t>(identical, overlapped)? 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>
                <a:hlinkClick r:id="rId2"/>
              </a:rPr>
              <a:t>http://www.maa.org/sites/default/files/images/upload_library/47/Crowe/GeoGebra_Activity_1.html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5247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transformations in proofs: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The </a:t>
            </a:r>
            <a:r>
              <a:rPr lang="en-US" dirty="0" smtClean="0"/>
              <a:t>expectation </a:t>
            </a:r>
            <a:r>
              <a:rPr lang="en-US" dirty="0"/>
              <a:t>is to build on student experience with rigid motions from earlier </a:t>
            </a:r>
            <a:r>
              <a:rPr lang="en-US" dirty="0" smtClean="0"/>
              <a:t>grades.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Rigid motion transformations:</a:t>
            </a:r>
          </a:p>
          <a:p>
            <a:pPr lvl="1"/>
            <a:r>
              <a:rPr lang="en-US" dirty="0" smtClean="0"/>
              <a:t>Map lines to lines, rays to rays, angles to angles, parallel lines to parallel lines</a:t>
            </a:r>
          </a:p>
          <a:p>
            <a:pPr lvl="1"/>
            <a:r>
              <a:rPr lang="en-US" dirty="0" smtClean="0"/>
              <a:t>preserve </a:t>
            </a:r>
            <a:r>
              <a:rPr lang="en-US" dirty="0"/>
              <a:t>distance, </a:t>
            </a:r>
            <a:r>
              <a:rPr lang="en-US" dirty="0" smtClean="0"/>
              <a:t>and</a:t>
            </a:r>
            <a:endParaRPr lang="en-US" dirty="0"/>
          </a:p>
          <a:p>
            <a:pPr lvl="1"/>
            <a:r>
              <a:rPr lang="en-US" dirty="0" smtClean="0"/>
              <a:t>preserve angle measure.</a:t>
            </a:r>
          </a:p>
          <a:p>
            <a:pPr lvl="1"/>
            <a:endParaRPr lang="en-US" dirty="0"/>
          </a:p>
          <a:p>
            <a:r>
              <a:rPr lang="en-US" dirty="0" smtClean="0"/>
              <a:t>Rotation of t</a:t>
            </a:r>
            <a:r>
              <a:rPr lang="en-US" dirty="0" smtClean="0">
                <a:latin typeface="Euclid"/>
              </a:rPr>
              <a:t>° </a:t>
            </a:r>
            <a:r>
              <a:rPr lang="en-US" dirty="0" smtClean="0"/>
              <a:t>around point M</a:t>
            </a:r>
          </a:p>
          <a:p>
            <a:pPr lvl="1"/>
            <a:r>
              <a:rPr lang="en-US" dirty="0"/>
              <a:t>rotations move objects along a circular arc with a specified center through a specified angle.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Reflection across line L</a:t>
            </a:r>
          </a:p>
          <a:p>
            <a:pPr lvl="1"/>
            <a:r>
              <a:rPr lang="en-US" dirty="0" smtClean="0"/>
              <a:t>If point A maps to A’, then L is the perpendicular bisector of segment A’</a:t>
            </a:r>
          </a:p>
          <a:p>
            <a:pPr marL="274320" lvl="1" indent="0">
              <a:buNone/>
            </a:pPr>
            <a:endParaRPr lang="en-US" dirty="0" smtClean="0"/>
          </a:p>
          <a:p>
            <a:r>
              <a:rPr lang="en-US" dirty="0" smtClean="0"/>
              <a:t>Translation</a:t>
            </a:r>
          </a:p>
          <a:p>
            <a:pPr lvl="1"/>
            <a:r>
              <a:rPr lang="en-US" dirty="0"/>
              <a:t>translations move points a specified </a:t>
            </a:r>
            <a:r>
              <a:rPr lang="en-US" dirty="0" smtClean="0"/>
              <a:t>distance along </a:t>
            </a:r>
            <a:r>
              <a:rPr lang="en-US" dirty="0"/>
              <a:t>a line parallel to a specified </a:t>
            </a:r>
            <a:r>
              <a:rPr lang="en-US" dirty="0" smtClean="0"/>
              <a:t>line</a:t>
            </a:r>
            <a:r>
              <a:rPr lang="en-US" dirty="0"/>
              <a:t>.</a:t>
            </a:r>
            <a:endParaRPr lang="en-US" dirty="0" smtClean="0"/>
          </a:p>
          <a:p>
            <a:pPr lvl="1"/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99527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304800"/>
            <a:ext cx="8229600" cy="990600"/>
          </a:xfrm>
        </p:spPr>
        <p:txBody>
          <a:bodyPr/>
          <a:lstStyle/>
          <a:p>
            <a:r>
              <a:rPr lang="en-US" dirty="0" smtClean="0"/>
              <a:t>Assumptions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81000" y="1066800"/>
                <a:ext cx="8915400" cy="5410200"/>
              </a:xfrm>
            </p:spPr>
            <p:txBody>
              <a:bodyPr>
                <a:normAutofit fontScale="92500" lnSpcReduction="20000"/>
              </a:bodyPr>
              <a:lstStyle/>
              <a:p>
                <a:pPr marL="457200" indent="-457200">
                  <a:buSzPct val="100000"/>
                  <a:buFont typeface="+mj-lt"/>
                  <a:buAutoNum type="arabicPeriod"/>
                </a:pPr>
                <a:r>
                  <a:rPr lang="en-US" dirty="0" smtClean="0"/>
                  <a:t>2 points determine exactly 1 line</a:t>
                </a:r>
              </a:p>
              <a:p>
                <a:pPr marL="457200" indent="-457200">
                  <a:buSzPct val="100000"/>
                  <a:buFont typeface="+mj-lt"/>
                  <a:buAutoNum type="arabicPeriod"/>
                </a:pPr>
                <a:r>
                  <a:rPr lang="en-US" dirty="0" smtClean="0"/>
                  <a:t>Parallel Postulate:  uniqueness</a:t>
                </a:r>
              </a:p>
              <a:p>
                <a:pPr marL="0" indent="0">
                  <a:buNone/>
                </a:pPr>
                <a:r>
                  <a:rPr lang="en-US" dirty="0" smtClean="0"/>
                  <a:t>…</a:t>
                </a:r>
              </a:p>
              <a:p>
                <a:pPr marL="457200" indent="-457200">
                  <a:buSzPct val="100000"/>
                  <a:buFont typeface="+mj-lt"/>
                  <a:buAutoNum type="arabicPeriod" startAt="5"/>
                </a:pPr>
                <a14:m>
                  <m:oMath xmlns:m="http://schemas.openxmlformats.org/officeDocument/2006/math"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US" i="1">
                            <a:latin typeface="Cambria Math"/>
                          </a:rPr>
                        </m:ctrlPr>
                      </m:mPr>
                      <m:mr>
                        <m:e>
                          <m:r>
                            <a:rPr lang="en-US">
                              <a:latin typeface="Cambria Math"/>
                            </a:rPr>
                            <m:t>|</m:t>
                          </m:r>
                          <m:r>
                            <a:rPr lang="en-US" i="1">
                              <a:latin typeface="Cambria Math"/>
                            </a:rPr>
                            <m:t>𝐴𝐵</m:t>
                          </m:r>
                          <m:r>
                            <a:rPr lang="en-US" i="0">
                              <a:latin typeface="Cambria Math"/>
                            </a:rPr>
                            <m:t>|=|</m:t>
                          </m:r>
                          <m:r>
                            <a:rPr lang="en-US" i="1">
                              <a:latin typeface="Cambria Math"/>
                            </a:rPr>
                            <m:t>𝐵𝐴</m:t>
                          </m:r>
                          <m:r>
                            <a:rPr lang="en-US" i="0">
                              <a:latin typeface="Cambria Math"/>
                            </a:rPr>
                            <m:t>|</m:t>
                          </m:r>
                        </m:e>
                      </m:mr>
                      <m:mr>
                        <m:e>
                          <m:r>
                            <m:rPr>
                              <m:nor/>
                            </m:rPr>
                            <a:rPr lang="en-US" i="1">
                              <a:latin typeface="Cambria Math"/>
                            </a:rPr>
                            <m:t>If</m:t>
                          </m:r>
                          <m:r>
                            <m:rPr>
                              <m:nor/>
                            </m:rPr>
                            <a:rPr lang="en-US" i="1">
                              <a:latin typeface="Cambria Math"/>
                            </a:rPr>
                            <m:t>  </m:t>
                          </m:r>
                          <m:r>
                            <a:rPr lang="en-US" i="0">
                              <a:latin typeface="Cambria Math"/>
                            </a:rPr>
                            <m:t>|</m:t>
                          </m:r>
                          <m:r>
                            <a:rPr lang="en-US" i="1">
                              <a:latin typeface="Cambria Math"/>
                            </a:rPr>
                            <m:t>𝐴𝐵</m:t>
                          </m:r>
                          <m:r>
                            <a:rPr lang="en-US" i="0">
                              <a:latin typeface="Cambria Math"/>
                            </a:rPr>
                            <m:t>|=0,</m:t>
                          </m:r>
                          <m:r>
                            <m:rPr>
                              <m:nor/>
                            </m:rPr>
                            <a:rPr lang="en-US" i="1">
                              <a:latin typeface="Cambria Math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en-US" i="1">
                              <a:latin typeface="Cambria Math"/>
                            </a:rPr>
                            <m:t>then</m:t>
                          </m:r>
                          <m:r>
                            <m:rPr>
                              <m:nor/>
                            </m:rPr>
                            <a:rPr lang="en-US" i="1">
                              <a:latin typeface="Cambria Math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en-US" i="1">
                              <a:latin typeface="Cambria Math"/>
                            </a:rPr>
                            <m:t>A</m:t>
                          </m:r>
                          <m:r>
                            <m:rPr>
                              <m:nor/>
                            </m:rPr>
                            <a:rPr lang="en-US" i="1">
                              <a:latin typeface="Cambria Math"/>
                            </a:rPr>
                            <m:t>=</m:t>
                          </m:r>
                          <m:r>
                            <m:rPr>
                              <m:nor/>
                            </m:rPr>
                            <a:rPr lang="en-US" i="1">
                              <a:latin typeface="Cambria Math"/>
                            </a:rPr>
                            <m:t>B</m:t>
                          </m:r>
                        </m:e>
                      </m:mr>
                      <m:mr>
                        <m:e>
                          <m:r>
                            <m:rPr>
                              <m:nor/>
                            </m:rPr>
                            <a:rPr lang="en-US" i="1">
                              <a:latin typeface="Cambria Math"/>
                            </a:rPr>
                            <m:t>If</m:t>
                          </m:r>
                          <m:r>
                            <m:rPr>
                              <m:nor/>
                            </m:rPr>
                            <a:rPr lang="en-US" i="1">
                              <a:latin typeface="Cambria Math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en-US" i="1">
                              <a:latin typeface="Cambria Math"/>
                            </a:rPr>
                            <m:t>C</m:t>
                          </m:r>
                          <m:r>
                            <m:rPr>
                              <m:nor/>
                            </m:rPr>
                            <a:rPr lang="en-US" i="1">
                              <a:latin typeface="Cambria Math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en-US" i="1">
                              <a:latin typeface="Cambria Math"/>
                            </a:rPr>
                            <m:t>is</m:t>
                          </m:r>
                          <m:r>
                            <m:rPr>
                              <m:nor/>
                            </m:rPr>
                            <a:rPr lang="en-US" i="1">
                              <a:latin typeface="Cambria Math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en-US" i="1">
                              <a:latin typeface="Cambria Math"/>
                            </a:rPr>
                            <m:t>between</m:t>
                          </m:r>
                          <m:r>
                            <m:rPr>
                              <m:nor/>
                            </m:rPr>
                            <a:rPr lang="en-US" i="1">
                              <a:latin typeface="Cambria Math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en-US" i="1">
                              <a:latin typeface="Cambria Math"/>
                            </a:rPr>
                            <m:t>A</m:t>
                          </m:r>
                          <m:r>
                            <m:rPr>
                              <m:nor/>
                            </m:rPr>
                            <a:rPr lang="en-US" i="1">
                              <a:latin typeface="Cambria Math"/>
                            </a:rPr>
                            <m:t> </m:t>
                          </m:r>
                          <m:r>
                            <m:rPr>
                              <m:lit/>
                              <m:nor/>
                            </m:rPr>
                            <a:rPr lang="en-US" i="1">
                              <a:latin typeface="Cambria Math"/>
                            </a:rPr>
                            <m:t>&amp;</m:t>
                          </m:r>
                          <m:r>
                            <m:rPr>
                              <m:nor/>
                            </m:rPr>
                            <a:rPr lang="en-US" i="1">
                              <a:latin typeface="Cambria Math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en-US" i="1">
                              <a:latin typeface="Cambria Math"/>
                            </a:rPr>
                            <m:t>B</m:t>
                          </m:r>
                          <m:r>
                            <m:rPr>
                              <m:nor/>
                            </m:rPr>
                            <a:rPr lang="en-US" i="1">
                              <a:latin typeface="Cambria Math"/>
                            </a:rPr>
                            <m:t>, </m:t>
                          </m:r>
                          <m:r>
                            <m:rPr>
                              <m:nor/>
                            </m:rPr>
                            <a:rPr lang="en-US" i="1">
                              <a:latin typeface="Cambria Math"/>
                            </a:rPr>
                            <m:t>then</m:t>
                          </m:r>
                          <m:r>
                            <m:rPr>
                              <m:nor/>
                            </m:rPr>
                            <a:rPr lang="en-US" i="1">
                              <a:latin typeface="Cambria Math"/>
                            </a:rPr>
                            <m:t> </m:t>
                          </m:r>
                          <m:r>
                            <a:rPr lang="en-US" i="0">
                              <a:latin typeface="Cambria Math"/>
                            </a:rPr>
                            <m:t>|</m:t>
                          </m:r>
                          <m:r>
                            <a:rPr lang="en-US" i="1">
                              <a:latin typeface="Cambria Math"/>
                            </a:rPr>
                            <m:t>𝐴𝐶</m:t>
                          </m:r>
                          <m:r>
                            <a:rPr lang="en-US" i="0">
                              <a:latin typeface="Cambria Math"/>
                            </a:rPr>
                            <m:t>|+|</m:t>
                          </m:r>
                          <m:r>
                            <a:rPr lang="en-US" i="1">
                              <a:latin typeface="Cambria Math"/>
                            </a:rPr>
                            <m:t>𝐶𝐵</m:t>
                          </m:r>
                          <m:r>
                            <a:rPr lang="en-US" i="0">
                              <a:latin typeface="Cambria Math"/>
                            </a:rPr>
                            <m:t>|=|</m:t>
                          </m:r>
                          <m:r>
                            <a:rPr lang="en-US" i="1">
                              <a:latin typeface="Cambria Math"/>
                            </a:rPr>
                            <m:t>𝐴𝐵</m:t>
                          </m:r>
                          <m:r>
                            <a:rPr lang="en-US" i="0">
                              <a:latin typeface="Cambria Math"/>
                            </a:rPr>
                            <m:t>|</m:t>
                          </m:r>
                        </m:e>
                      </m:mr>
                      <m:mr>
                        <m:e>
                          <m:sSub>
                            <m:sSub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nor/>
                                </m:rPr>
                                <a:rPr lang="en-US" i="1">
                                  <a:latin typeface="Cambria Math"/>
                                </a:rPr>
                                <m:t>If</m:t>
                              </m:r>
                              <m:r>
                                <m:rPr>
                                  <m:nor/>
                                </m:rPr>
                                <a:rPr lang="en-US" i="1">
                                  <a:latin typeface="Cambria Math"/>
                                </a:rPr>
                                <m:t> </m:t>
                              </m:r>
                              <m:r>
                                <m:rPr>
                                  <m:nor/>
                                </m:rPr>
                                <a:rPr lang="en-US" i="1">
                                  <a:latin typeface="Cambria Math"/>
                                </a:rPr>
                                <m:t>C</m:t>
                              </m:r>
                              <m:r>
                                <m:rPr>
                                  <m:nor/>
                                </m:rPr>
                                <a:rPr lang="en-US" i="1">
                                  <a:latin typeface="Cambria Math"/>
                                </a:rPr>
                                <m:t> </m:t>
                              </m:r>
                              <m:r>
                                <m:rPr>
                                  <m:nor/>
                                </m:rPr>
                                <a:rPr lang="en-US" i="1">
                                  <a:latin typeface="Cambria Math"/>
                                </a:rPr>
                                <m:t>is</m:t>
                              </m:r>
                              <m:r>
                                <m:rPr>
                                  <m:nor/>
                                </m:rPr>
                                <a:rPr lang="en-US" i="1">
                                  <a:latin typeface="Cambria Math"/>
                                </a:rPr>
                                <m:t> </m:t>
                              </m:r>
                              <m:r>
                                <m:rPr>
                                  <m:nor/>
                                </m:rPr>
                                <a:rPr lang="en-US" i="1">
                                  <a:latin typeface="Cambria Math"/>
                                </a:rPr>
                                <m:t>on</m:t>
                              </m:r>
                              <m:r>
                                <m:rPr>
                                  <m:nor/>
                                </m:rPr>
                                <a:rPr lang="en-US" i="1">
                                  <a:latin typeface="Cambria Math"/>
                                </a:rPr>
                                <m:t> </m:t>
                              </m:r>
                              <m:r>
                                <m:rPr>
                                  <m:nor/>
                                </m:rPr>
                                <a:rPr lang="en-US" i="1">
                                  <a:latin typeface="Cambria Math"/>
                                </a:rPr>
                                <m:t>Ray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𝐴𝐵</m:t>
                              </m:r>
                            </m:sub>
                          </m:sSub>
                          <m:r>
                            <a:rPr lang="en-US" i="0">
                              <a:latin typeface="Cambria Math"/>
                            </a:rPr>
                            <m:t>,</m:t>
                          </m:r>
                          <m:r>
                            <m:rPr>
                              <m:nor/>
                            </m:rPr>
                            <a:rPr lang="en-US" i="1">
                              <a:latin typeface="Cambria Math"/>
                            </a:rPr>
                            <m:t>and</m:t>
                          </m:r>
                          <m:r>
                            <m:rPr>
                              <m:nor/>
                            </m:rPr>
                            <a:rPr lang="en-US" i="1">
                              <a:latin typeface="Cambria Math"/>
                            </a:rPr>
                            <m:t> </m:t>
                          </m:r>
                          <m:r>
                            <a:rPr lang="en-US" i="0">
                              <a:latin typeface="Cambria Math"/>
                            </a:rPr>
                            <m:t>|</m:t>
                          </m:r>
                          <m:r>
                            <a:rPr lang="en-US" i="1">
                              <a:latin typeface="Cambria Math"/>
                            </a:rPr>
                            <m:t>𝐴𝐶</m:t>
                          </m:r>
                          <m:r>
                            <a:rPr lang="en-US" i="0">
                              <a:latin typeface="Cambria Math"/>
                            </a:rPr>
                            <m:t>|=|</m:t>
                          </m:r>
                          <m:r>
                            <a:rPr lang="en-US" i="1">
                              <a:latin typeface="Cambria Math"/>
                            </a:rPr>
                            <m:t>𝐴𝐵</m:t>
                          </m:r>
                          <m:r>
                            <a:rPr lang="en-US" i="0">
                              <a:latin typeface="Cambria Math"/>
                            </a:rPr>
                            <m:t>|,</m:t>
                          </m:r>
                          <m:r>
                            <m:rPr>
                              <m:nor/>
                            </m:rPr>
                            <a:rPr lang="en-US" i="1">
                              <a:latin typeface="Cambria Math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en-US" i="1">
                              <a:latin typeface="Cambria Math"/>
                            </a:rPr>
                            <m:t>then</m:t>
                          </m:r>
                          <m:r>
                            <m:rPr>
                              <m:nor/>
                            </m:rPr>
                            <a:rPr lang="en-US" i="1">
                              <a:latin typeface="Cambria Math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en-US" i="1">
                              <a:latin typeface="Cambria Math"/>
                            </a:rPr>
                            <m:t>B</m:t>
                          </m:r>
                          <m:r>
                            <m:rPr>
                              <m:nor/>
                            </m:rPr>
                            <a:rPr lang="en-US" i="1">
                              <a:latin typeface="Cambria Math"/>
                            </a:rPr>
                            <m:t>=</m:t>
                          </m:r>
                          <m:r>
                            <m:rPr>
                              <m:nor/>
                            </m:rPr>
                            <a:rPr lang="en-US" i="1">
                              <a:latin typeface="Cambria Math"/>
                            </a:rPr>
                            <m:t>C</m:t>
                          </m:r>
                        </m:e>
                      </m:mr>
                    </m:m>
                  </m:oMath>
                </a14:m>
                <a:endParaRPr lang="en-US" dirty="0" smtClean="0"/>
              </a:p>
              <a:p>
                <a:pPr marL="457200" indent="-457200">
                  <a:buFont typeface="+mj-lt"/>
                  <a:buAutoNum type="arabicPeriod" startAt="5"/>
                </a:pPr>
                <a:endParaRPr lang="en-US" dirty="0" smtClean="0"/>
              </a:p>
              <a:p>
                <a:pPr marL="457200" indent="-457200">
                  <a:buSzPct val="100000"/>
                  <a:buFont typeface="+mj-lt"/>
                  <a:buAutoNum type="arabicPeriod" startAt="5"/>
                </a:pPr>
                <a:r>
                  <a:rPr lang="en-US" dirty="0" smtClean="0"/>
                  <a:t>0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≤</m:t>
                    </m:r>
                    <m:r>
                      <a:rPr lang="en-US" i="1" smtClean="0">
                        <a:latin typeface="Cambria Math"/>
                        <a:ea typeface="Cambria Math"/>
                        <a:sym typeface="Euclid Symbol"/>
                      </a:rPr>
                      <m:t></m:t>
                    </m:r>
                    <m:r>
                      <m:rPr>
                        <m:nor/>
                      </m:rPr>
                      <a:rPr lang="en-US" smtClean="0">
                        <a:latin typeface="Cambria Math"/>
                        <a:ea typeface="Cambria Math"/>
                        <a:sym typeface="Euclid Symbol"/>
                      </a:rPr>
                      <m:t></m:t>
                    </m:r>
                    <m:r>
                      <m:rPr>
                        <m:nor/>
                      </m:rPr>
                      <a:rPr lang="en-US" b="0" i="0" smtClean="0">
                        <a:latin typeface="Cambria Math"/>
                        <a:ea typeface="Cambria Math"/>
                        <a:sym typeface="Euclid Symbol"/>
                      </a:rPr>
                      <m:t>AOB</m:t>
                    </m:r>
                    <m:r>
                      <a:rPr lang="en-US" i="1">
                        <a:latin typeface="Cambria Math"/>
                        <a:ea typeface="Cambria Math"/>
                        <a:sym typeface="Euclid Symbol"/>
                      </a:rPr>
                      <m:t></m:t>
                    </m:r>
                    <m:r>
                      <a:rPr lang="en-US" b="0" i="0" smtClean="0">
                        <a:latin typeface="Cambria Math"/>
                        <a:ea typeface="Cambria Math"/>
                        <a:sym typeface="Euclid Symbol"/>
                      </a:rPr>
                      <m:t>&lt;360</m:t>
                    </m:r>
                    <m:r>
                      <a:rPr lang="en-US" b="0" i="1" smtClean="0">
                        <a:latin typeface="Cambria Math"/>
                        <a:ea typeface="Cambria Math"/>
                        <a:sym typeface="Euclid Symbol"/>
                      </a:rPr>
                      <m:t>°, 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≤</m:t>
                    </m:r>
                    <m:r>
                      <a:rPr lang="en-US" i="1">
                        <a:latin typeface="Cambria Math"/>
                        <a:ea typeface="Cambria Math"/>
                        <a:sym typeface="Euclid Symbol"/>
                      </a:rPr>
                      <m:t></m:t>
                    </m:r>
                    <m:r>
                      <m:rPr>
                        <m:nor/>
                      </m:rPr>
                      <a:rPr lang="en-US">
                        <a:latin typeface="Cambria Math"/>
                        <a:ea typeface="Cambria Math"/>
                        <a:sym typeface="Euclid Symbol"/>
                      </a:rPr>
                      <m:t></m:t>
                    </m:r>
                    <m:r>
                      <m:rPr>
                        <m:nor/>
                      </m:rPr>
                      <a:rPr lang="en-US">
                        <a:latin typeface="Cambria Math"/>
                        <a:ea typeface="Cambria Math"/>
                        <a:sym typeface="Euclid Symbol"/>
                      </a:rPr>
                      <m:t>AOB</m:t>
                    </m:r>
                    <m:r>
                      <a:rPr lang="en-US" i="1">
                        <a:latin typeface="Cambria Math"/>
                        <a:ea typeface="Cambria Math"/>
                        <a:sym typeface="Euclid Symbol"/>
                      </a:rPr>
                      <m:t></m:t>
                    </m:r>
                  </m:oMath>
                </a14:m>
                <a:r>
                  <a:rPr lang="en-US" dirty="0" smtClean="0"/>
                  <a:t>=</a:t>
                </a:r>
                <a14:m>
                  <m:oMath xmlns:m="http://schemas.openxmlformats.org/officeDocument/2006/math">
                    <m:r>
                      <a:rPr lang="en-US">
                        <a:latin typeface="Cambria Math"/>
                        <a:ea typeface="Cambria Math"/>
                        <a:sym typeface="Euclid Symbol"/>
                      </a:rPr>
                      <m:t>0</m:t>
                    </m:r>
                    <m:r>
                      <a:rPr lang="en-US" i="1">
                        <a:latin typeface="Cambria Math"/>
                        <a:ea typeface="Cambria Math"/>
                        <a:sym typeface="Euclid Symbol"/>
                      </a:rPr>
                      <m:t>°, </m:t>
                    </m:r>
                  </m:oMath>
                </a14:m>
                <a:r>
                  <a:rPr lang="en-US" dirty="0" smtClean="0"/>
                  <a:t>Ray</a:t>
                </a:r>
                <a:r>
                  <a:rPr lang="en-US" baseline="-25000" dirty="0" smtClean="0"/>
                  <a:t>OA </a:t>
                </a:r>
                <a:r>
                  <a:rPr lang="en-US" dirty="0" smtClean="0"/>
                  <a:t>=</a:t>
                </a:r>
                <a:r>
                  <a:rPr lang="en-US" dirty="0"/>
                  <a:t> </a:t>
                </a:r>
                <a:r>
                  <a:rPr lang="en-US" dirty="0" err="1" smtClean="0"/>
                  <a:t>Ray</a:t>
                </a:r>
                <a:r>
                  <a:rPr lang="en-US" baseline="-25000" dirty="0" err="1" smtClean="0"/>
                  <a:t>OB</a:t>
                </a:r>
                <a:endParaRPr lang="en-US" baseline="-25000" dirty="0" smtClean="0"/>
              </a:p>
              <a:p>
                <a:pPr marL="274320" lvl="1" indent="0">
                  <a:buSzPct val="100000"/>
                  <a:buNone/>
                </a:pPr>
                <a:r>
                  <a:rPr lang="en-US" baseline="-25000" dirty="0"/>
                  <a:t>	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  <a:ea typeface="Cambria Math"/>
                        <a:sym typeface="Euclid Symbol"/>
                      </a:rPr>
                      <m:t></m:t>
                    </m:r>
                    <m:r>
                      <m:rPr>
                        <m:nor/>
                      </m:rPr>
                      <a:rPr lang="en-US" sz="2400">
                        <a:latin typeface="Cambria Math"/>
                        <a:ea typeface="Cambria Math"/>
                        <a:sym typeface="Euclid Symbol"/>
                      </a:rPr>
                      <m:t></m:t>
                    </m:r>
                    <m:r>
                      <m:rPr>
                        <m:nor/>
                      </m:rPr>
                      <a:rPr lang="en-US" sz="2400">
                        <a:latin typeface="Cambria Math"/>
                        <a:ea typeface="Cambria Math"/>
                        <a:sym typeface="Euclid Symbol"/>
                      </a:rPr>
                      <m:t>AOB</m:t>
                    </m:r>
                    <m:r>
                      <a:rPr lang="en-US" sz="2400" i="1">
                        <a:latin typeface="Cambria Math"/>
                        <a:ea typeface="Cambria Math"/>
                        <a:sym typeface="Euclid Symbol"/>
                      </a:rPr>
                      <m:t></m:t>
                    </m:r>
                    <m:r>
                      <a:rPr lang="en-US" sz="2400">
                        <a:latin typeface="Cambria Math"/>
                        <a:ea typeface="Cambria Math"/>
                        <a:sym typeface="Euclid Symbol"/>
                      </a:rPr>
                      <m:t>&lt;</m:t>
                    </m:r>
                    <m:r>
                      <a:rPr lang="en-US" sz="2400" b="0" i="0" smtClean="0">
                        <a:latin typeface="Cambria Math"/>
                        <a:ea typeface="Cambria Math"/>
                        <a:sym typeface="Euclid Symbol"/>
                      </a:rPr>
                      <m:t>18</m:t>
                    </m:r>
                    <m:r>
                      <a:rPr lang="en-US" sz="2400">
                        <a:latin typeface="Cambria Math"/>
                        <a:ea typeface="Cambria Math"/>
                        <a:sym typeface="Euclid Symbol"/>
                      </a:rPr>
                      <m:t>0</m:t>
                    </m:r>
                    <m:r>
                      <a:rPr lang="en-US" sz="2400" i="1">
                        <a:latin typeface="Cambria Math"/>
                        <a:ea typeface="Cambria Math"/>
                        <a:sym typeface="Euclid Symbol"/>
                      </a:rPr>
                      <m:t>°</m:t>
                    </m:r>
                  </m:oMath>
                </a14:m>
                <a:r>
                  <a:rPr lang="en-US" sz="2400" dirty="0" smtClean="0"/>
                  <a:t>, then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2400">
                        <a:latin typeface="Cambria Math"/>
                        <a:ea typeface="Cambria Math"/>
                        <a:sym typeface="Euclid Symbol"/>
                      </a:rPr>
                      <m:t></m:t>
                    </m:r>
                    <m:r>
                      <m:rPr>
                        <m:nor/>
                      </m:rPr>
                      <a:rPr lang="en-US" sz="2400">
                        <a:latin typeface="Cambria Math"/>
                        <a:ea typeface="Cambria Math"/>
                        <a:sym typeface="Euclid Symbol"/>
                      </a:rPr>
                      <m:t>AOB</m:t>
                    </m:r>
                    <m:r>
                      <a:rPr lang="en-US" sz="2400" b="0" i="1" smtClean="0">
                        <a:latin typeface="Cambria Math"/>
                        <a:ea typeface="Cambria Math"/>
                        <a:sym typeface="Euclid Symbol"/>
                      </a:rPr>
                      <m:t> ,</m:t>
                    </m:r>
                  </m:oMath>
                </a14:m>
                <a:r>
                  <a:rPr lang="en-US" sz="2400" dirty="0" smtClean="0"/>
                  <a:t> then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2400">
                        <a:latin typeface="Cambria Math"/>
                        <a:ea typeface="Cambria Math"/>
                        <a:sym typeface="Euclid Symbol"/>
                      </a:rPr>
                      <m:t></m:t>
                    </m:r>
                    <m:r>
                      <m:rPr>
                        <m:nor/>
                      </m:rPr>
                      <a:rPr lang="en-US" sz="2400">
                        <a:latin typeface="Cambria Math"/>
                        <a:ea typeface="Cambria Math"/>
                        <a:sym typeface="Euclid Symbol"/>
                      </a:rPr>
                      <m:t>AOB</m:t>
                    </m:r>
                  </m:oMath>
                </a14:m>
                <a:r>
                  <a:rPr lang="en-US" sz="2400" dirty="0" smtClean="0"/>
                  <a:t> is a straight angle.</a:t>
                </a:r>
                <a:r>
                  <a:rPr lang="en-US" sz="2400" dirty="0">
                    <a:sym typeface="Euclid Symbol"/>
                  </a:rPr>
                  <a:t> </a:t>
                </a:r>
                <a:endParaRPr lang="en-US" sz="2400" dirty="0" smtClean="0"/>
              </a:p>
              <a:p>
                <a:pPr marL="274320" lvl="1" indent="0">
                  <a:buSzPct val="100000"/>
                  <a:buNone/>
                </a:pPr>
                <a:r>
                  <a:rPr lang="en-US" sz="2400" dirty="0" smtClean="0"/>
                  <a:t>If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2400">
                        <a:latin typeface="Cambria Math"/>
                        <a:ea typeface="Cambria Math"/>
                        <a:sym typeface="Euclid Symbol"/>
                      </a:rPr>
                      <m:t></m:t>
                    </m:r>
                    <m:r>
                      <m:rPr>
                        <m:nor/>
                      </m:rPr>
                      <a:rPr lang="en-US" sz="2400">
                        <a:latin typeface="Cambria Math"/>
                        <a:ea typeface="Cambria Math"/>
                        <a:sym typeface="Euclid Symbol"/>
                      </a:rPr>
                      <m:t>AOC</m:t>
                    </m:r>
                  </m:oMath>
                </a14:m>
                <a:r>
                  <a:rPr lang="en-US" sz="2400" dirty="0" smtClean="0"/>
                  <a:t> and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2400">
                        <a:latin typeface="Cambria Math"/>
                        <a:ea typeface="Cambria Math"/>
                        <a:sym typeface="Euclid Symbol"/>
                      </a:rPr>
                      <m:t></m:t>
                    </m:r>
                    <m:r>
                      <m:rPr>
                        <m:nor/>
                      </m:rPr>
                      <a:rPr lang="en-US" sz="2400" b="0" i="0" smtClean="0">
                        <a:latin typeface="Cambria Math"/>
                        <a:ea typeface="Cambria Math"/>
                        <a:sym typeface="Euclid Symbol"/>
                      </a:rPr>
                      <m:t>C</m:t>
                    </m:r>
                    <m:r>
                      <m:rPr>
                        <m:nor/>
                      </m:rPr>
                      <a:rPr lang="en-US" sz="2400">
                        <a:latin typeface="Cambria Math"/>
                        <a:ea typeface="Cambria Math"/>
                        <a:sym typeface="Euclid Symbol"/>
                      </a:rPr>
                      <m:t>OB</m:t>
                    </m:r>
                  </m:oMath>
                </a14:m>
                <a:r>
                  <a:rPr lang="en-US" sz="2400" dirty="0" smtClean="0"/>
                  <a:t> are adjacent (A &amp; B on opposite sides of OC), then </a:t>
                </a:r>
                <a:r>
                  <a:rPr lang="en-US" sz="2400" dirty="0" smtClean="0">
                    <a:sym typeface="Euclid Symbol"/>
                  </a:rPr>
                  <a:t>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2400">
                        <a:latin typeface="Cambria Math"/>
                        <a:ea typeface="Cambria Math"/>
                        <a:sym typeface="Euclid Symbol"/>
                      </a:rPr>
                      <m:t></m:t>
                    </m:r>
                    <m:r>
                      <m:rPr>
                        <m:nor/>
                      </m:rPr>
                      <a:rPr lang="en-US" sz="2400">
                        <a:latin typeface="Cambria Math"/>
                        <a:ea typeface="Cambria Math"/>
                        <a:sym typeface="Euclid Symbol"/>
                      </a:rPr>
                      <m:t>AOC</m:t>
                    </m:r>
                  </m:oMath>
                </a14:m>
                <a:r>
                  <a:rPr lang="en-US" sz="2400" dirty="0">
                    <a:sym typeface="Euclid Symbol"/>
                  </a:rPr>
                  <a:t></a:t>
                </a:r>
                <a:r>
                  <a:rPr lang="en-US" sz="2400" dirty="0"/>
                  <a:t> </a:t>
                </a:r>
                <a:r>
                  <a:rPr lang="en-US" sz="2400" dirty="0" smtClean="0"/>
                  <a:t>+ </a:t>
                </a:r>
                <a:r>
                  <a:rPr lang="en-US" sz="2400" dirty="0">
                    <a:sym typeface="Euclid Symbol"/>
                  </a:rPr>
                  <a:t>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2400">
                        <a:latin typeface="Cambria Math"/>
                        <a:ea typeface="Cambria Math"/>
                        <a:sym typeface="Euclid Symbol"/>
                      </a:rPr>
                      <m:t></m:t>
                    </m:r>
                    <m:r>
                      <m:rPr>
                        <m:nor/>
                      </m:rPr>
                      <a:rPr lang="en-US" sz="2400">
                        <a:latin typeface="Cambria Math"/>
                        <a:ea typeface="Cambria Math"/>
                        <a:sym typeface="Euclid Symbol"/>
                      </a:rPr>
                      <m:t>COB</m:t>
                    </m:r>
                  </m:oMath>
                </a14:m>
                <a:r>
                  <a:rPr lang="en-US" sz="2400" dirty="0">
                    <a:sym typeface="Euclid Symbol"/>
                  </a:rPr>
                  <a:t></a:t>
                </a:r>
                <a:r>
                  <a:rPr lang="en-US" sz="2400" dirty="0" smtClean="0"/>
                  <a:t>=</a:t>
                </a:r>
                <a:r>
                  <a:rPr lang="en-US" sz="2400" dirty="0">
                    <a:sym typeface="Euclid Symbol"/>
                  </a:rPr>
                  <a:t>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2400">
                        <a:latin typeface="Cambria Math"/>
                        <a:ea typeface="Cambria Math"/>
                        <a:sym typeface="Euclid Symbol"/>
                      </a:rPr>
                      <m:t></m:t>
                    </m:r>
                    <m:r>
                      <m:rPr>
                        <m:nor/>
                      </m:rPr>
                      <a:rPr lang="en-US" sz="2400">
                        <a:latin typeface="Cambria Math"/>
                        <a:ea typeface="Cambria Math"/>
                        <a:sym typeface="Euclid Symbol"/>
                      </a:rPr>
                      <m:t>AO</m:t>
                    </m:r>
                  </m:oMath>
                </a14:m>
                <a:r>
                  <a:rPr lang="en-US" sz="2400" dirty="0" err="1" smtClean="0"/>
                  <a:t>B</a:t>
                </a:r>
                <a:r>
                  <a:rPr lang="en-US" sz="2400" dirty="0" smtClean="0">
                    <a:sym typeface="Euclid Symbol"/>
                  </a:rPr>
                  <a:t></a:t>
                </a:r>
              </a:p>
              <a:p>
                <a:pPr marL="274320" lvl="1" indent="0">
                  <a:buSzPct val="100000"/>
                  <a:buNone/>
                </a:pPr>
                <a:endParaRPr lang="en-US" sz="2400" dirty="0" smtClean="0">
                  <a:sym typeface="Euclid Symbol"/>
                </a:endParaRPr>
              </a:p>
              <a:p>
                <a:pPr marL="457200" indent="-457200">
                  <a:buFont typeface="+mj-lt"/>
                  <a:buAutoNum type="arabicPeriod" startAt="5"/>
                </a:pPr>
                <a:r>
                  <a:rPr lang="en-US" sz="2800" dirty="0" smtClean="0"/>
                  <a:t>Basic </a:t>
                </a:r>
                <a:r>
                  <a:rPr lang="en-US" sz="2800" dirty="0"/>
                  <a:t>rigid motions map lines to lines, angles to angles, and parallel lines to parallel </a:t>
                </a:r>
                <a:r>
                  <a:rPr lang="en-US" sz="2800" dirty="0" smtClean="0"/>
                  <a:t>lines</a:t>
                </a:r>
                <a:endParaRPr lang="en-US" sz="2800" dirty="0" smtClean="0">
                  <a:sym typeface="Euclid Symbol"/>
                </a:endParaRPr>
              </a:p>
              <a:p>
                <a:pPr marL="274320" lvl="1" indent="0">
                  <a:buNone/>
                </a:pPr>
                <a:endParaRPr lang="en-US" sz="2400" dirty="0" smtClean="0"/>
              </a:p>
              <a:p>
                <a:pPr marL="274320" lvl="1" indent="0">
                  <a:buNone/>
                </a:pPr>
                <a:endParaRPr lang="en-US" sz="2400" dirty="0" smtClean="0"/>
              </a:p>
              <a:p>
                <a:pPr marL="457200" indent="-457200">
                  <a:buFont typeface="+mj-lt"/>
                  <a:buAutoNum type="arabicPeriod" startAt="5"/>
                </a:pPr>
                <a:endParaRPr lang="en-US" sz="28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81000" y="1066800"/>
                <a:ext cx="8915400" cy="5410200"/>
              </a:xfrm>
              <a:blipFill rotWithShape="1">
                <a:blip r:embed="rId2"/>
                <a:stretch>
                  <a:fillRect l="-889" t="-1802" r="-41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80275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Theorems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180</a:t>
            </a:r>
            <a:r>
              <a:rPr lang="en-US" dirty="0" smtClean="0">
                <a:latin typeface="Euclid"/>
              </a:rPr>
              <a:t>° rotation around a point maps line L to a line parallel to L</a:t>
            </a:r>
          </a:p>
          <a:p>
            <a:pPr marL="731520" lvl="1" indent="-457200">
              <a:buFont typeface="+mj-lt"/>
              <a:buAutoNum type="arabicPeriod"/>
            </a:pPr>
            <a:endParaRPr lang="en-US" dirty="0">
              <a:latin typeface="Euclid"/>
            </a:endParaRPr>
          </a:p>
          <a:p>
            <a:pPr marL="731520" lvl="1" indent="-457200">
              <a:buFont typeface="+mj-lt"/>
              <a:buAutoNum type="arabicPeriod"/>
            </a:pPr>
            <a:endParaRPr lang="en-US" dirty="0" smtClean="0">
              <a:latin typeface="Euclid"/>
            </a:endParaRPr>
          </a:p>
          <a:p>
            <a:pPr marL="731520" lvl="1" indent="-457200">
              <a:buFont typeface="+mj-lt"/>
              <a:buAutoNum type="arabicPeriod"/>
            </a:pPr>
            <a:endParaRPr lang="en-US" dirty="0">
              <a:latin typeface="Euclid"/>
            </a:endParaRPr>
          </a:p>
          <a:p>
            <a:pPr marL="731520" lvl="1" indent="-457200">
              <a:buFont typeface="+mj-lt"/>
              <a:buAutoNum type="arabicPeriod"/>
            </a:pPr>
            <a:endParaRPr lang="en-US" dirty="0" smtClean="0">
              <a:latin typeface="Euclid"/>
            </a:endParaRPr>
          </a:p>
          <a:p>
            <a:pPr marL="731520" lvl="1" indent="-457200">
              <a:buFont typeface="+mj-lt"/>
              <a:buAutoNum type="arabicPeriod"/>
            </a:pPr>
            <a:endParaRPr lang="en-US" dirty="0" smtClean="0">
              <a:latin typeface="Euclid"/>
            </a:endParaRPr>
          </a:p>
          <a:p>
            <a:pPr marL="731520" lvl="1" indent="-457200">
              <a:buFont typeface="+mj-lt"/>
              <a:buAutoNum type="arabicPeriod"/>
            </a:pPr>
            <a:endParaRPr lang="en-US" dirty="0">
              <a:latin typeface="Euclid"/>
            </a:endParaRPr>
          </a:p>
          <a:p>
            <a:pPr marL="0" indent="0">
              <a:buNone/>
            </a:pPr>
            <a:r>
              <a:rPr lang="en-US" dirty="0"/>
              <a:t>Let it be </a:t>
            </a:r>
            <a:r>
              <a:rPr lang="en-US" dirty="0" smtClean="0"/>
              <a:t>noted explicitly that the </a:t>
            </a:r>
            <a:r>
              <a:rPr lang="en-US" dirty="0"/>
              <a:t>CCSSM do not pursue transformational geometry per </a:t>
            </a:r>
            <a:r>
              <a:rPr lang="en-US" dirty="0" smtClean="0"/>
              <a:t>se.  Geometric </a:t>
            </a:r>
            <a:r>
              <a:rPr lang="en-US" dirty="0"/>
              <a:t>transformations are merely a means to an end: they are used in a </a:t>
            </a:r>
            <a:r>
              <a:rPr lang="en-US" dirty="0" smtClean="0"/>
              <a:t>strictly utilitarian </a:t>
            </a:r>
            <a:r>
              <a:rPr lang="en-US" dirty="0"/>
              <a:t>way to streamline and shed light on the existing school geometry </a:t>
            </a:r>
            <a:r>
              <a:rPr lang="en-US" dirty="0" smtClean="0"/>
              <a:t>curriculum</a:t>
            </a:r>
            <a:r>
              <a:rPr lang="en-US" dirty="0"/>
              <a:t>. </a:t>
            </a:r>
            <a:r>
              <a:rPr lang="en-US" dirty="0" smtClean="0"/>
              <a:t> For </a:t>
            </a:r>
            <a:r>
              <a:rPr lang="en-US" dirty="0"/>
              <a:t>example, </a:t>
            </a:r>
            <a:r>
              <a:rPr lang="en-US"/>
              <a:t>once </a:t>
            </a:r>
            <a:r>
              <a:rPr lang="en-US" smtClean="0"/>
              <a:t>reflections</a:t>
            </a:r>
            <a:r>
              <a:rPr lang="en-US" dirty="0"/>
              <a:t>, rotations, </a:t>
            </a:r>
            <a:r>
              <a:rPr lang="en-US" dirty="0" smtClean="0"/>
              <a:t>reflections</a:t>
            </a:r>
            <a:r>
              <a:rPr lang="en-US" dirty="0"/>
              <a:t>, and dilations have </a:t>
            </a:r>
            <a:r>
              <a:rPr lang="en-US" dirty="0" smtClean="0"/>
              <a:t>contributed </a:t>
            </a:r>
            <a:r>
              <a:rPr lang="en-US" dirty="0"/>
              <a:t>to the proofs of the standard triangle congruence and similarity </a:t>
            </a:r>
            <a:r>
              <a:rPr lang="en-US" dirty="0" smtClean="0"/>
              <a:t>criteria (SAS</a:t>
            </a:r>
            <a:r>
              <a:rPr lang="en-US" dirty="0"/>
              <a:t>, SSS, etc.), the development of plane geometry can proceed in the usual way </a:t>
            </a:r>
            <a:r>
              <a:rPr lang="en-US" dirty="0" smtClean="0"/>
              <a:t>if one </a:t>
            </a:r>
            <a:r>
              <a:rPr lang="en-US" dirty="0"/>
              <a:t>so desires.</a:t>
            </a:r>
          </a:p>
          <a:p>
            <a:pPr marL="731520" lvl="1" indent="-457200">
              <a:buFont typeface="+mj-lt"/>
              <a:buAutoNum type="arabicPeriod"/>
            </a:pPr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2819400" y="2209800"/>
            <a:ext cx="914400" cy="9144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2362200" y="2362200"/>
            <a:ext cx="213360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2514600" y="2895600"/>
            <a:ext cx="213360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3302358" y="2602605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2941749" y="23622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Q</a:t>
            </a:r>
            <a:endParaRPr lang="en-US" dirty="0"/>
          </a:p>
        </p:txBody>
      </p:sp>
      <p:sp>
        <p:nvSpPr>
          <p:cNvPr id="14" name="Circular Arrow 13"/>
          <p:cNvSpPr/>
          <p:nvPr/>
        </p:nvSpPr>
        <p:spPr>
          <a:xfrm rot="8497353">
            <a:off x="3212617" y="2449885"/>
            <a:ext cx="431442" cy="434977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5891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Angle Bisector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34" t="4687"/>
          <a:stretch/>
        </p:blipFill>
        <p:spPr bwMode="auto">
          <a:xfrm>
            <a:off x="1066799" y="1676400"/>
            <a:ext cx="5388523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84875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Congruence Theorems:  Illuminations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5564762"/>
              </p:ext>
            </p:extLst>
          </p:nvPr>
        </p:nvGraphicFramePr>
        <p:xfrm>
          <a:off x="1524000" y="1371600"/>
          <a:ext cx="5791200" cy="4495800"/>
        </p:xfrm>
        <a:graphic>
          <a:graphicData uri="http://schemas.openxmlformats.org/drawingml/2006/table">
            <a:tbl>
              <a:tblPr firstRow="1" bandRow="1"/>
              <a:tblGrid>
                <a:gridCol w="1600200"/>
                <a:gridCol w="1295400"/>
                <a:gridCol w="2895600"/>
              </a:tblGrid>
              <a:tr h="749300">
                <a:tc>
                  <a:txBody>
                    <a:bodyPr/>
                    <a:lstStyle/>
                    <a:p>
                      <a:pPr marL="285750" indent="-285750" algn="ctr">
                        <a:buFont typeface="Mathematica1"/>
                        <a:buChar char="@"/>
                      </a:pPr>
                      <a:r>
                        <a:rPr lang="en-US" dirty="0" smtClean="0">
                          <a:sym typeface="Mathematica1"/>
                        </a:rPr>
                        <a:t>Theorem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Does</a:t>
                      </a:r>
                      <a:r>
                        <a:rPr lang="en-US" baseline="0" dirty="0" smtClean="0"/>
                        <a:t> it prove </a:t>
                      </a:r>
                      <a:r>
                        <a:rPr lang="en-US" baseline="0" dirty="0" smtClean="0">
                          <a:sym typeface="Mathematica1"/>
                        </a:rPr>
                        <a:t>?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Sketch</a:t>
                      </a:r>
                      <a:endParaRPr lang="en-US" dirty="0"/>
                    </a:p>
                  </a:txBody>
                  <a:tcPr anchor="ctr"/>
                </a:tc>
              </a:tr>
              <a:tr h="7493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ASA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7493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SAS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7493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SSS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7493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SSA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7493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AAA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5943600"/>
            <a:ext cx="8229600" cy="53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dirty="0" smtClean="0">
                <a:hlinkClick r:id="rId2"/>
              </a:rPr>
              <a:t>http://illuminations.nctm.org/ActivityDetail.aspx?id=4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4506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2101</TotalTime>
  <Words>622</Words>
  <Application>Microsoft Office PowerPoint</Application>
  <PresentationFormat>On-screen Show (4:3)</PresentationFormat>
  <Paragraphs>115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Clarity</vt:lpstr>
      <vt:lpstr>Geometry CCSS: Translations , Reflections, Rotations , Oh My!</vt:lpstr>
      <vt:lpstr>What does CCSS want from us in High School Geometry?</vt:lpstr>
      <vt:lpstr>Congruence Theorems/Postulates</vt:lpstr>
      <vt:lpstr>Exploring Reflections</vt:lpstr>
      <vt:lpstr>Using transformations in proofs:</vt:lpstr>
      <vt:lpstr>Assumptions</vt:lpstr>
      <vt:lpstr>Theorems</vt:lpstr>
      <vt:lpstr>Angle Bisector</vt:lpstr>
      <vt:lpstr>Congruence Theorems:  Illuminations</vt:lpstr>
      <vt:lpstr>SAS Congruence Using Transformations</vt:lpstr>
      <vt:lpstr>SAS Congruence Using Transformations</vt:lpstr>
      <vt:lpstr>SAS Congruence Using Transformations</vt:lpstr>
      <vt:lpstr>SAS Congruence Using Transformations</vt:lpstr>
      <vt:lpstr>PowerPoint Presentation</vt:lpstr>
      <vt:lpstr>PowerPoint Presentation</vt:lpstr>
      <vt:lpstr>PowerPoint Presentation</vt:lpstr>
    </vt:vector>
  </TitlesOfParts>
  <Company>South Pasadena Unified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Geometry CCSS: Translations , Reflections, Rotations , Oh My!</dc:title>
  <dc:creator>Janet L Bryson</dc:creator>
  <cp:lastModifiedBy>Janet L Bryson</cp:lastModifiedBy>
  <cp:revision>28</cp:revision>
  <dcterms:created xsi:type="dcterms:W3CDTF">2013-10-27T20:03:13Z</dcterms:created>
  <dcterms:modified xsi:type="dcterms:W3CDTF">2013-11-04T19:35:42Z</dcterms:modified>
</cp:coreProperties>
</file>