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2E4EF8-8A79-47CE-947E-AB7B8C7ACAF5}"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7971B-5377-4CCF-A354-D97F46603608}" type="slidenum">
              <a:rPr lang="en-US" smtClean="0"/>
              <a:t>‹#›</a:t>
            </a:fld>
            <a:endParaRPr lang="en-US"/>
          </a:p>
        </p:txBody>
      </p:sp>
    </p:spTree>
    <p:extLst>
      <p:ext uri="{BB962C8B-B14F-4D97-AF65-F5344CB8AC3E}">
        <p14:creationId xmlns:p14="http://schemas.microsoft.com/office/powerpoint/2010/main" val="4071748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E4EF8-8A79-47CE-947E-AB7B8C7ACAF5}"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7971B-5377-4CCF-A354-D97F46603608}" type="slidenum">
              <a:rPr lang="en-US" smtClean="0"/>
              <a:t>‹#›</a:t>
            </a:fld>
            <a:endParaRPr lang="en-US"/>
          </a:p>
        </p:txBody>
      </p:sp>
    </p:spTree>
    <p:extLst>
      <p:ext uri="{BB962C8B-B14F-4D97-AF65-F5344CB8AC3E}">
        <p14:creationId xmlns:p14="http://schemas.microsoft.com/office/powerpoint/2010/main" val="1432781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E4EF8-8A79-47CE-947E-AB7B8C7ACAF5}"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7971B-5377-4CCF-A354-D97F46603608}" type="slidenum">
              <a:rPr lang="en-US" smtClean="0"/>
              <a:t>‹#›</a:t>
            </a:fld>
            <a:endParaRPr lang="en-US"/>
          </a:p>
        </p:txBody>
      </p:sp>
    </p:spTree>
    <p:extLst>
      <p:ext uri="{BB962C8B-B14F-4D97-AF65-F5344CB8AC3E}">
        <p14:creationId xmlns:p14="http://schemas.microsoft.com/office/powerpoint/2010/main" val="2181847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E4EF8-8A79-47CE-947E-AB7B8C7ACAF5}"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7971B-5377-4CCF-A354-D97F46603608}" type="slidenum">
              <a:rPr lang="en-US" smtClean="0"/>
              <a:t>‹#›</a:t>
            </a:fld>
            <a:endParaRPr lang="en-US"/>
          </a:p>
        </p:txBody>
      </p:sp>
    </p:spTree>
    <p:extLst>
      <p:ext uri="{BB962C8B-B14F-4D97-AF65-F5344CB8AC3E}">
        <p14:creationId xmlns:p14="http://schemas.microsoft.com/office/powerpoint/2010/main" val="48226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2E4EF8-8A79-47CE-947E-AB7B8C7ACAF5}"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7971B-5377-4CCF-A354-D97F46603608}" type="slidenum">
              <a:rPr lang="en-US" smtClean="0"/>
              <a:t>‹#›</a:t>
            </a:fld>
            <a:endParaRPr lang="en-US"/>
          </a:p>
        </p:txBody>
      </p:sp>
    </p:spTree>
    <p:extLst>
      <p:ext uri="{BB962C8B-B14F-4D97-AF65-F5344CB8AC3E}">
        <p14:creationId xmlns:p14="http://schemas.microsoft.com/office/powerpoint/2010/main" val="1140245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2E4EF8-8A79-47CE-947E-AB7B8C7ACAF5}" type="datetimeFigureOut">
              <a:rPr lang="en-US" smtClean="0"/>
              <a:t>9/7/2014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37971B-5377-4CCF-A354-D97F46603608}" type="slidenum">
              <a:rPr lang="en-US" smtClean="0"/>
              <a:t>‹#›</a:t>
            </a:fld>
            <a:endParaRPr lang="en-US"/>
          </a:p>
        </p:txBody>
      </p:sp>
    </p:spTree>
    <p:extLst>
      <p:ext uri="{BB962C8B-B14F-4D97-AF65-F5344CB8AC3E}">
        <p14:creationId xmlns:p14="http://schemas.microsoft.com/office/powerpoint/2010/main" val="138064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2E4EF8-8A79-47CE-947E-AB7B8C7ACAF5}" type="datetimeFigureOut">
              <a:rPr lang="en-US" smtClean="0"/>
              <a:t>9/7/2014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37971B-5377-4CCF-A354-D97F46603608}" type="slidenum">
              <a:rPr lang="en-US" smtClean="0"/>
              <a:t>‹#›</a:t>
            </a:fld>
            <a:endParaRPr lang="en-US"/>
          </a:p>
        </p:txBody>
      </p:sp>
    </p:spTree>
    <p:extLst>
      <p:ext uri="{BB962C8B-B14F-4D97-AF65-F5344CB8AC3E}">
        <p14:creationId xmlns:p14="http://schemas.microsoft.com/office/powerpoint/2010/main" val="309714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2E4EF8-8A79-47CE-947E-AB7B8C7ACAF5}" type="datetimeFigureOut">
              <a:rPr lang="en-US" smtClean="0"/>
              <a:t>9/7/2014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37971B-5377-4CCF-A354-D97F46603608}" type="slidenum">
              <a:rPr lang="en-US" smtClean="0"/>
              <a:t>‹#›</a:t>
            </a:fld>
            <a:endParaRPr lang="en-US"/>
          </a:p>
        </p:txBody>
      </p:sp>
    </p:spTree>
    <p:extLst>
      <p:ext uri="{BB962C8B-B14F-4D97-AF65-F5344CB8AC3E}">
        <p14:creationId xmlns:p14="http://schemas.microsoft.com/office/powerpoint/2010/main" val="62418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E4EF8-8A79-47CE-947E-AB7B8C7ACAF5}" type="datetimeFigureOut">
              <a:rPr lang="en-US" smtClean="0"/>
              <a:t>9/7/2014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37971B-5377-4CCF-A354-D97F46603608}" type="slidenum">
              <a:rPr lang="en-US" smtClean="0"/>
              <a:t>‹#›</a:t>
            </a:fld>
            <a:endParaRPr lang="en-US"/>
          </a:p>
        </p:txBody>
      </p:sp>
    </p:spTree>
    <p:extLst>
      <p:ext uri="{BB962C8B-B14F-4D97-AF65-F5344CB8AC3E}">
        <p14:creationId xmlns:p14="http://schemas.microsoft.com/office/powerpoint/2010/main" val="245096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E4EF8-8A79-47CE-947E-AB7B8C7ACAF5}" type="datetimeFigureOut">
              <a:rPr lang="en-US" smtClean="0"/>
              <a:t>9/7/2014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37971B-5377-4CCF-A354-D97F46603608}" type="slidenum">
              <a:rPr lang="en-US" smtClean="0"/>
              <a:t>‹#›</a:t>
            </a:fld>
            <a:endParaRPr lang="en-US"/>
          </a:p>
        </p:txBody>
      </p:sp>
    </p:spTree>
    <p:extLst>
      <p:ext uri="{BB962C8B-B14F-4D97-AF65-F5344CB8AC3E}">
        <p14:creationId xmlns:p14="http://schemas.microsoft.com/office/powerpoint/2010/main" val="170414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E4EF8-8A79-47CE-947E-AB7B8C7ACAF5}" type="datetimeFigureOut">
              <a:rPr lang="en-US" smtClean="0"/>
              <a:t>9/7/2014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37971B-5377-4CCF-A354-D97F46603608}" type="slidenum">
              <a:rPr lang="en-US" smtClean="0"/>
              <a:t>‹#›</a:t>
            </a:fld>
            <a:endParaRPr lang="en-US"/>
          </a:p>
        </p:txBody>
      </p:sp>
    </p:spTree>
    <p:extLst>
      <p:ext uri="{BB962C8B-B14F-4D97-AF65-F5344CB8AC3E}">
        <p14:creationId xmlns:p14="http://schemas.microsoft.com/office/powerpoint/2010/main" val="4013991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E4EF8-8A79-47CE-947E-AB7B8C7ACAF5}" type="datetimeFigureOut">
              <a:rPr lang="en-US" smtClean="0"/>
              <a:t>9/7/2014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7971B-5377-4CCF-A354-D97F46603608}" type="slidenum">
              <a:rPr lang="en-US" smtClean="0"/>
              <a:t>‹#›</a:t>
            </a:fld>
            <a:endParaRPr lang="en-US"/>
          </a:p>
        </p:txBody>
      </p:sp>
    </p:spTree>
    <p:extLst>
      <p:ext uri="{BB962C8B-B14F-4D97-AF65-F5344CB8AC3E}">
        <p14:creationId xmlns:p14="http://schemas.microsoft.com/office/powerpoint/2010/main" val="358686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mc-south.or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cmc-south.org/leadership-registration-2014.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305974"/>
            <a:ext cx="6858000" cy="1015663"/>
          </a:xfrm>
          <a:prstGeom prst="rect">
            <a:avLst/>
          </a:prstGeom>
          <a:noFill/>
        </p:spPr>
        <p:txBody>
          <a:bodyPr wrap="square" rtlCol="0">
            <a:spAutoFit/>
          </a:bodyPr>
          <a:lstStyle/>
          <a:p>
            <a:pPr algn="ctr"/>
            <a:r>
              <a:rPr lang="en-US" sz="2000" b="1" dirty="0" smtClean="0"/>
              <a:t>California Math Council South (CMC-S) Presents</a:t>
            </a:r>
          </a:p>
          <a:p>
            <a:pPr algn="ctr"/>
            <a:r>
              <a:rPr lang="en-US" sz="2000" b="1" dirty="0" smtClean="0">
                <a:solidFill>
                  <a:srgbClr val="0000FF"/>
                </a:solidFill>
              </a:rPr>
              <a:t>The Leadership Strand</a:t>
            </a:r>
          </a:p>
          <a:p>
            <a:pPr algn="ctr"/>
            <a:r>
              <a:rPr lang="en-US" sz="2000" b="1" dirty="0" smtClean="0"/>
              <a:t>Common Core: Building Competent &amp; Confident Math Learners</a:t>
            </a:r>
            <a:endParaRPr lang="en-US" sz="20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973" y="166105"/>
            <a:ext cx="1295400" cy="1295400"/>
          </a:xfrm>
          <a:prstGeom prst="rect">
            <a:avLst/>
          </a:prstGeom>
        </p:spPr>
      </p:pic>
      <p:sp>
        <p:nvSpPr>
          <p:cNvPr id="6" name="TextBox 5"/>
          <p:cNvSpPr txBox="1"/>
          <p:nvPr/>
        </p:nvSpPr>
        <p:spPr>
          <a:xfrm>
            <a:off x="228600" y="1396663"/>
            <a:ext cx="5181600" cy="4031873"/>
          </a:xfrm>
          <a:prstGeom prst="rect">
            <a:avLst/>
          </a:prstGeom>
          <a:noFill/>
        </p:spPr>
        <p:txBody>
          <a:bodyPr wrap="square" rtlCol="0">
            <a:spAutoFit/>
          </a:bodyPr>
          <a:lstStyle/>
          <a:p>
            <a:r>
              <a:rPr lang="en-US" sz="1550" b="1" dirty="0" smtClean="0">
                <a:latin typeface="Times New Roman" panose="02020603050405020304" pitchFamily="18" charset="0"/>
                <a:cs typeface="Times New Roman" panose="02020603050405020304" pitchFamily="18" charset="0"/>
              </a:rPr>
              <a:t>Date:</a:t>
            </a:r>
            <a:r>
              <a:rPr lang="en-US" sz="1550" dirty="0" smtClean="0">
                <a:latin typeface="Times New Roman" panose="02020603050405020304" pitchFamily="18" charset="0"/>
                <a:cs typeface="Times New Roman" panose="02020603050405020304" pitchFamily="18" charset="0"/>
              </a:rPr>
              <a:t> Friday, October 24, 2014</a:t>
            </a:r>
          </a:p>
          <a:p>
            <a:r>
              <a:rPr lang="en-US" sz="1550" b="1" dirty="0" smtClean="0">
                <a:latin typeface="Times New Roman" panose="02020603050405020304" pitchFamily="18" charset="0"/>
                <a:cs typeface="Times New Roman" panose="02020603050405020304" pitchFamily="18" charset="0"/>
              </a:rPr>
              <a:t>Location:</a:t>
            </a:r>
            <a:r>
              <a:rPr lang="en-US" sz="1550" dirty="0" smtClean="0">
                <a:latin typeface="Times New Roman" panose="02020603050405020304" pitchFamily="18" charset="0"/>
                <a:cs typeface="Times New Roman" panose="02020603050405020304" pitchFamily="18" charset="0"/>
              </a:rPr>
              <a:t> Palm Springs, California</a:t>
            </a:r>
          </a:p>
          <a:p>
            <a:r>
              <a:rPr lang="en-US" sz="1550" dirty="0" smtClean="0">
                <a:latin typeface="Times New Roman" panose="02020603050405020304" pitchFamily="18" charset="0"/>
                <a:cs typeface="Times New Roman" panose="02020603050405020304" pitchFamily="18" charset="0"/>
              </a:rPr>
              <a:t>55</a:t>
            </a:r>
            <a:r>
              <a:rPr lang="en-US" sz="1550" baseline="30000" dirty="0" smtClean="0">
                <a:latin typeface="Times New Roman" panose="02020603050405020304" pitchFamily="18" charset="0"/>
                <a:cs typeface="Times New Roman" panose="02020603050405020304" pitchFamily="18" charset="0"/>
              </a:rPr>
              <a:t>th</a:t>
            </a:r>
            <a:r>
              <a:rPr lang="en-US" sz="1550" dirty="0" smtClean="0">
                <a:latin typeface="Times New Roman" panose="02020603050405020304" pitchFamily="18" charset="0"/>
                <a:cs typeface="Times New Roman" panose="02020603050405020304" pitchFamily="18" charset="0"/>
              </a:rPr>
              <a:t> Annual Mathematics Conference</a:t>
            </a:r>
          </a:p>
          <a:p>
            <a:r>
              <a:rPr lang="en-US" sz="1550" b="1" dirty="0" smtClean="0">
                <a:latin typeface="Times New Roman" panose="02020603050405020304" pitchFamily="18" charset="0"/>
                <a:cs typeface="Times New Roman" panose="02020603050405020304" pitchFamily="18" charset="0"/>
              </a:rPr>
              <a:t>Cost: </a:t>
            </a:r>
            <a:r>
              <a:rPr lang="en-US" sz="1550" dirty="0" smtClean="0">
                <a:latin typeface="Times New Roman" panose="02020603050405020304" pitchFamily="18" charset="0"/>
                <a:cs typeface="Times New Roman" panose="02020603050405020304" pitchFamily="18" charset="0"/>
              </a:rPr>
              <a:t>$235</a:t>
            </a:r>
          </a:p>
          <a:p>
            <a:r>
              <a:rPr lang="en-US" sz="1550" dirty="0" smtClean="0">
                <a:latin typeface="Times New Roman" panose="02020603050405020304" pitchFamily="18" charset="0"/>
                <a:cs typeface="Times New Roman" panose="02020603050405020304" pitchFamily="18" charset="0"/>
              </a:rPr>
              <a:t>Includes Leadership Luncheon with keynote Cathy Seeley</a:t>
            </a:r>
          </a:p>
          <a:p>
            <a:r>
              <a:rPr lang="en-US" sz="1550" dirty="0">
                <a:latin typeface="Times New Roman" panose="02020603050405020304" pitchFamily="18" charset="0"/>
                <a:cs typeface="Times New Roman" panose="02020603050405020304" pitchFamily="18" charset="0"/>
              </a:rPr>
              <a:t>a</a:t>
            </a:r>
            <a:r>
              <a:rPr lang="en-US" sz="1550" dirty="0" smtClean="0">
                <a:latin typeface="Times New Roman" panose="02020603050405020304" pitchFamily="18" charset="0"/>
                <a:cs typeface="Times New Roman" panose="02020603050405020304" pitchFamily="18" charset="0"/>
              </a:rPr>
              <a:t>nd access to general 2-day conference</a:t>
            </a:r>
          </a:p>
          <a:p>
            <a:r>
              <a:rPr lang="en-US" sz="1550" dirty="0" smtClean="0">
                <a:latin typeface="Times New Roman" panose="02020603050405020304" pitchFamily="18" charset="0"/>
                <a:cs typeface="Times New Roman" panose="02020603050405020304" pitchFamily="18" charset="0"/>
              </a:rPr>
              <a:t>CMC-S Information: </a:t>
            </a:r>
            <a:r>
              <a:rPr lang="en-US" sz="1550" dirty="0" smtClean="0">
                <a:latin typeface="Times New Roman" panose="02020603050405020304" pitchFamily="18" charset="0"/>
                <a:cs typeface="Times New Roman" panose="02020603050405020304" pitchFamily="18" charset="0"/>
                <a:hlinkClick r:id="rId3"/>
              </a:rPr>
              <a:t>http://www.cmc-south.org/</a:t>
            </a:r>
            <a:endParaRPr lang="en-US" sz="1550" dirty="0" smtClean="0">
              <a:latin typeface="Times New Roman" panose="02020603050405020304" pitchFamily="18" charset="0"/>
              <a:cs typeface="Times New Roman" panose="02020603050405020304" pitchFamily="18" charset="0"/>
            </a:endParaRPr>
          </a:p>
          <a:p>
            <a:endParaRPr lang="en-US" sz="1550" dirty="0" smtClean="0">
              <a:latin typeface="Times New Roman" panose="02020603050405020304" pitchFamily="18" charset="0"/>
              <a:cs typeface="Times New Roman" panose="02020603050405020304" pitchFamily="18" charset="0"/>
            </a:endParaRPr>
          </a:p>
          <a:p>
            <a:r>
              <a:rPr lang="en-US" sz="1550" dirty="0" smtClean="0">
                <a:latin typeface="Times New Roman" panose="02020603050405020304" pitchFamily="18" charset="0"/>
                <a:cs typeface="Times New Roman" panose="02020603050405020304" pitchFamily="18" charset="0"/>
              </a:rPr>
              <a:t>Here is the link to register to the Leadership Strand:</a:t>
            </a:r>
          </a:p>
          <a:p>
            <a:r>
              <a:rPr lang="en-US" sz="1550" dirty="0" smtClean="0">
                <a:latin typeface="Times New Roman" panose="02020603050405020304" pitchFamily="18" charset="0"/>
                <a:cs typeface="Times New Roman" panose="02020603050405020304" pitchFamily="18" charset="0"/>
                <a:hlinkClick r:id="rId4"/>
              </a:rPr>
              <a:t>http://www.cmc-south.org/leadership-registration-2014.html</a:t>
            </a:r>
            <a:endParaRPr lang="en-US" sz="1550" dirty="0" smtClean="0">
              <a:latin typeface="Times New Roman" panose="02020603050405020304" pitchFamily="18" charset="0"/>
              <a:cs typeface="Times New Roman" panose="02020603050405020304" pitchFamily="18" charset="0"/>
            </a:endParaRPr>
          </a:p>
          <a:p>
            <a:endParaRPr lang="en-US" sz="1550" dirty="0">
              <a:latin typeface="Times New Roman" panose="02020603050405020304" pitchFamily="18" charset="0"/>
              <a:cs typeface="Times New Roman" panose="02020603050405020304" pitchFamily="18" charset="0"/>
            </a:endParaRPr>
          </a:p>
          <a:p>
            <a:r>
              <a:rPr lang="en-US" sz="1550" b="1" dirty="0" smtClean="0">
                <a:latin typeface="Times New Roman" panose="02020603050405020304" pitchFamily="18" charset="0"/>
                <a:cs typeface="Times New Roman" panose="02020603050405020304" pitchFamily="18" charset="0"/>
              </a:rPr>
              <a:t>Guest Panelists and Speakers include:</a:t>
            </a:r>
          </a:p>
          <a:p>
            <a:pPr marL="285750" indent="-285750">
              <a:buFont typeface="Wingdings" panose="05000000000000000000" pitchFamily="2" charset="2"/>
              <a:buChar char="§"/>
            </a:pPr>
            <a:r>
              <a:rPr lang="en-US" sz="1550" dirty="0" smtClean="0">
                <a:latin typeface="Times New Roman" panose="02020603050405020304" pitchFamily="18" charset="0"/>
                <a:cs typeface="Times New Roman" panose="02020603050405020304" pitchFamily="18" charset="0"/>
              </a:rPr>
              <a:t>Long Beach and San </a:t>
            </a:r>
            <a:r>
              <a:rPr lang="en-US" sz="1550" dirty="0" err="1">
                <a:latin typeface="Times New Roman" panose="02020603050405020304" pitchFamily="18" charset="0"/>
                <a:cs typeface="Times New Roman" panose="02020603050405020304" pitchFamily="18" charset="0"/>
              </a:rPr>
              <a:t>D</a:t>
            </a:r>
            <a:r>
              <a:rPr lang="en-US" sz="1550" dirty="0" err="1" smtClean="0">
                <a:latin typeface="Times New Roman" panose="02020603050405020304" pitchFamily="18" charset="0"/>
                <a:cs typeface="Times New Roman" panose="02020603050405020304" pitchFamily="18" charset="0"/>
              </a:rPr>
              <a:t>ieguito</a:t>
            </a:r>
            <a:r>
              <a:rPr lang="en-US" sz="1550" dirty="0" smtClean="0">
                <a:latin typeface="Times New Roman" panose="02020603050405020304" pitchFamily="18" charset="0"/>
                <a:cs typeface="Times New Roman" panose="02020603050405020304" pitchFamily="18" charset="0"/>
              </a:rPr>
              <a:t> Union High School Districts</a:t>
            </a:r>
          </a:p>
          <a:p>
            <a:pPr marL="285750" indent="-285750">
              <a:buFont typeface="Wingdings" panose="05000000000000000000" pitchFamily="2" charset="2"/>
              <a:buChar char="§"/>
            </a:pPr>
            <a:r>
              <a:rPr lang="en-US" sz="1550" dirty="0">
                <a:latin typeface="Times New Roman" panose="02020603050405020304" pitchFamily="18" charset="0"/>
                <a:cs typeface="Times New Roman" panose="02020603050405020304" pitchFamily="18" charset="0"/>
              </a:rPr>
              <a:t> </a:t>
            </a:r>
            <a:r>
              <a:rPr lang="en-US" sz="1550" dirty="0" smtClean="0">
                <a:latin typeface="Times New Roman" panose="02020603050405020304" pitchFamily="18" charset="0"/>
                <a:cs typeface="Times New Roman" panose="02020603050405020304" pitchFamily="18" charset="0"/>
              </a:rPr>
              <a:t>                    and Anaheim Union High School Districts</a:t>
            </a:r>
          </a:p>
          <a:p>
            <a:pPr marL="285750" indent="-285750">
              <a:buFont typeface="Wingdings" panose="05000000000000000000" pitchFamily="2" charset="2"/>
              <a:buChar char="§"/>
            </a:pPr>
            <a:r>
              <a:rPr lang="en-US" sz="1550" dirty="0">
                <a:latin typeface="Times New Roman" panose="02020603050405020304" pitchFamily="18" charset="0"/>
                <a:cs typeface="Times New Roman" panose="02020603050405020304" pitchFamily="18" charset="0"/>
              </a:rPr>
              <a:t>D</a:t>
            </a:r>
            <a:r>
              <a:rPr lang="en-US" sz="1550" dirty="0" smtClean="0">
                <a:latin typeface="Times New Roman" panose="02020603050405020304" pitchFamily="18" charset="0"/>
                <a:cs typeface="Times New Roman" panose="02020603050405020304" pitchFamily="18" charset="0"/>
              </a:rPr>
              <a:t>istrict and State Math Assessment members</a:t>
            </a:r>
          </a:p>
          <a:p>
            <a:pPr marL="285750" indent="-285750">
              <a:buFont typeface="Wingdings" panose="05000000000000000000" pitchFamily="2" charset="2"/>
              <a:buChar char="§"/>
            </a:pPr>
            <a:r>
              <a:rPr lang="en-US" sz="1550" dirty="0" smtClean="0">
                <a:latin typeface="Times New Roman" panose="02020603050405020304" pitchFamily="18" charset="0"/>
                <a:cs typeface="Times New Roman" panose="02020603050405020304" pitchFamily="18" charset="0"/>
              </a:rPr>
              <a:t>Members of California State Board of Education </a:t>
            </a:r>
            <a:endParaRPr lang="en-US" sz="155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28600" y="5486400"/>
            <a:ext cx="8458200" cy="830997"/>
          </a:xfrm>
          <a:prstGeom prst="rect">
            <a:avLst/>
          </a:prstGeom>
          <a:noFill/>
          <a:ln w="28575">
            <a:solidFill>
              <a:schemeClr val="accent1"/>
            </a:solidFill>
          </a:ln>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School Board Members, Superintendents, Assistant Superintendents, Directors and Coordinators of Mathematics Curriculum and Instruction, Principals, Math Coaches, County, District and Site Leaders interested in networking and learning how the Common Core Mathematics was  implemented by these districts, and more about the SBAC assessments, CMC-S invites you to learn first hand from our own Southern California Districts and State Leaders.</a:t>
            </a:r>
            <a:endParaRPr lang="en-US" sz="1200" dirty="0">
              <a:latin typeface="Times New Roman" panose="02020603050405020304" pitchFamily="18" charset="0"/>
              <a:cs typeface="Times New Roman" panose="02020603050405020304" pitchFamily="18" charset="0"/>
            </a:endParaRPr>
          </a:p>
        </p:txBody>
      </p:sp>
      <p:grpSp>
        <p:nvGrpSpPr>
          <p:cNvPr id="11" name="Group 10"/>
          <p:cNvGrpSpPr/>
          <p:nvPr/>
        </p:nvGrpSpPr>
        <p:grpSpPr>
          <a:xfrm>
            <a:off x="5638800" y="1524000"/>
            <a:ext cx="3276600" cy="3416320"/>
            <a:chOff x="5638800" y="1524000"/>
            <a:chExt cx="3276600" cy="3416320"/>
          </a:xfrm>
        </p:grpSpPr>
        <p:sp>
          <p:nvSpPr>
            <p:cNvPr id="9" name="TextBox 8"/>
            <p:cNvSpPr txBox="1"/>
            <p:nvPr/>
          </p:nvSpPr>
          <p:spPr>
            <a:xfrm>
              <a:off x="5638800" y="1524000"/>
              <a:ext cx="3276600" cy="369332"/>
            </a:xfrm>
            <a:prstGeom prst="rect">
              <a:avLst/>
            </a:prstGeom>
            <a:solidFill>
              <a:srgbClr val="0000FF"/>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solidFill>
                    <a:schemeClr val="bg1"/>
                  </a:solidFill>
                </a:rPr>
                <a:t>PURPOSE</a:t>
              </a:r>
              <a:endParaRPr lang="en-US" dirty="0">
                <a:solidFill>
                  <a:schemeClr val="bg1"/>
                </a:solidFill>
              </a:endParaRPr>
            </a:p>
          </p:txBody>
        </p:sp>
        <p:sp>
          <p:nvSpPr>
            <p:cNvPr id="10" name="TextBox 9"/>
            <p:cNvSpPr txBox="1"/>
            <p:nvPr/>
          </p:nvSpPr>
          <p:spPr>
            <a:xfrm>
              <a:off x="5638800" y="1893332"/>
              <a:ext cx="3276600" cy="3046988"/>
            </a:xfrm>
            <a:prstGeom prst="rect">
              <a:avLst/>
            </a:prstGeom>
            <a:solidFill>
              <a:srgbClr val="0000FF"/>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1600" dirty="0" smtClean="0">
                  <a:solidFill>
                    <a:schemeClr val="bg1"/>
                  </a:solidFill>
                </a:rPr>
                <a:t>Building Competent &amp; Confident Math Learners involves  administrators, teachers, students and parents all working together, purposefully. This requires strong leadership.  CMC-S offers their support to administrators at all levels to learn from these districts and what they have done in implementing the Common Core Mathematics Standards in their districts.</a:t>
              </a:r>
              <a:endParaRPr lang="en-US" sz="1600" dirty="0">
                <a:solidFill>
                  <a:schemeClr val="bg1"/>
                </a:solidFill>
              </a:endParaRPr>
            </a:p>
          </p:txBody>
        </p:sp>
      </p:grpSp>
    </p:spTree>
    <p:extLst>
      <p:ext uri="{BB962C8B-B14F-4D97-AF65-F5344CB8AC3E}">
        <p14:creationId xmlns:p14="http://schemas.microsoft.com/office/powerpoint/2010/main" val="1304400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236</Words>
  <Application>Microsoft Office PowerPoint</Application>
  <PresentationFormat>On-screen Show (4:3)</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RUSD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D'SOUZA</dc:creator>
  <cp:lastModifiedBy>EDWARD D'SOUZA</cp:lastModifiedBy>
  <cp:revision>3</cp:revision>
  <dcterms:created xsi:type="dcterms:W3CDTF">2014-09-08T02:19:42Z</dcterms:created>
  <dcterms:modified xsi:type="dcterms:W3CDTF">2014-09-08T02:48:05Z</dcterms:modified>
</cp:coreProperties>
</file>