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57" r:id="rId5"/>
    <p:sldId id="258" r:id="rId6"/>
    <p:sldId id="264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30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3AD3D-5545-44BC-933D-7534DCA7A8F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5C86F0-BCD0-494E-B9C9-EB3BAECD9925}">
      <dgm:prSet phldrT="[Text]" custT="1"/>
      <dgm:spPr/>
      <dgm:t>
        <a:bodyPr/>
        <a:lstStyle/>
        <a:p>
          <a:r>
            <a:rPr lang="en-US" sz="3200" b="1" dirty="0" smtClean="0"/>
            <a:t>Identify desired results</a:t>
          </a:r>
          <a:endParaRPr lang="en-US" sz="3200" b="1" dirty="0"/>
        </a:p>
      </dgm:t>
    </dgm:pt>
    <dgm:pt modelId="{78061DD6-97ED-4A8F-A519-6167FF0F1C8A}" type="parTrans" cxnId="{35431EFC-5312-4909-B41F-0118947B2D0E}">
      <dgm:prSet/>
      <dgm:spPr/>
      <dgm:t>
        <a:bodyPr/>
        <a:lstStyle/>
        <a:p>
          <a:endParaRPr lang="en-US" sz="3200" b="1"/>
        </a:p>
      </dgm:t>
    </dgm:pt>
    <dgm:pt modelId="{4F77792E-0802-45E3-BDEA-91248E178BD0}" type="sibTrans" cxnId="{35431EFC-5312-4909-B41F-0118947B2D0E}">
      <dgm:prSet/>
      <dgm:spPr/>
      <dgm:t>
        <a:bodyPr/>
        <a:lstStyle/>
        <a:p>
          <a:endParaRPr lang="en-US" sz="3200" b="1"/>
        </a:p>
      </dgm:t>
    </dgm:pt>
    <dgm:pt modelId="{A2C9CBFB-F195-419A-866F-0127A8CB4967}">
      <dgm:prSet phldrT="[Text]" custT="1"/>
      <dgm:spPr/>
      <dgm:t>
        <a:bodyPr/>
        <a:lstStyle/>
        <a:p>
          <a:r>
            <a:rPr lang="en-US" sz="3200" b="1" dirty="0" smtClean="0"/>
            <a:t>Determine acceptable evidence</a:t>
          </a:r>
          <a:endParaRPr lang="en-US" sz="3200" b="1" dirty="0"/>
        </a:p>
      </dgm:t>
    </dgm:pt>
    <dgm:pt modelId="{E52C728D-1174-42C3-A134-7A6C763A0DD3}" type="parTrans" cxnId="{7B4D1B5D-A692-44F1-950C-87B0EC19CB79}">
      <dgm:prSet/>
      <dgm:spPr/>
      <dgm:t>
        <a:bodyPr/>
        <a:lstStyle/>
        <a:p>
          <a:endParaRPr lang="en-US" sz="3200" b="1"/>
        </a:p>
      </dgm:t>
    </dgm:pt>
    <dgm:pt modelId="{B8589D08-3A8B-4FDC-B409-C8341A449735}" type="sibTrans" cxnId="{7B4D1B5D-A692-44F1-950C-87B0EC19CB79}">
      <dgm:prSet/>
      <dgm:spPr/>
      <dgm:t>
        <a:bodyPr/>
        <a:lstStyle/>
        <a:p>
          <a:endParaRPr lang="en-US" sz="3200" b="1"/>
        </a:p>
      </dgm:t>
    </dgm:pt>
    <dgm:pt modelId="{70F0D8B4-258B-4AAC-B382-4D754C1B6442}">
      <dgm:prSet phldrT="[Text]" custT="1"/>
      <dgm:spPr/>
      <dgm:t>
        <a:bodyPr/>
        <a:lstStyle/>
        <a:p>
          <a:r>
            <a:rPr lang="en-US" sz="3200" b="1" dirty="0" smtClean="0"/>
            <a:t>Plan learning experiences and instruction</a:t>
          </a:r>
          <a:endParaRPr lang="en-US" sz="3200" b="1" dirty="0"/>
        </a:p>
      </dgm:t>
    </dgm:pt>
    <dgm:pt modelId="{16FB2BA1-7052-4E93-9417-75327C05D064}" type="parTrans" cxnId="{097CE61B-3C13-47E7-BF30-9372B18FA1B0}">
      <dgm:prSet/>
      <dgm:spPr/>
      <dgm:t>
        <a:bodyPr/>
        <a:lstStyle/>
        <a:p>
          <a:endParaRPr lang="en-US" sz="3200" b="1"/>
        </a:p>
      </dgm:t>
    </dgm:pt>
    <dgm:pt modelId="{1B8526F9-D4FD-4256-B7E3-1A4F2FF33794}" type="sibTrans" cxnId="{097CE61B-3C13-47E7-BF30-9372B18FA1B0}">
      <dgm:prSet/>
      <dgm:spPr/>
      <dgm:t>
        <a:bodyPr/>
        <a:lstStyle/>
        <a:p>
          <a:endParaRPr lang="en-US" sz="3200" b="1"/>
        </a:p>
      </dgm:t>
    </dgm:pt>
    <dgm:pt modelId="{87BCF1B8-5A63-4DCD-AC73-59CAF9CEF738}" type="pres">
      <dgm:prSet presAssocID="{8303AD3D-5545-44BC-933D-7534DCA7A8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F8C3B7-1792-41E8-84D8-7E23DD1DA64A}" type="pres">
      <dgm:prSet presAssocID="{285C86F0-BCD0-494E-B9C9-EB3BAECD9925}" presName="composite" presStyleCnt="0"/>
      <dgm:spPr/>
    </dgm:pt>
    <dgm:pt modelId="{FE9C5B70-CB4C-4CC8-835F-C8A4FC6292C0}" type="pres">
      <dgm:prSet presAssocID="{285C86F0-BCD0-494E-B9C9-EB3BAECD9925}" presName="bentUpArrow1" presStyleLbl="alignImgPlace1" presStyleIdx="0" presStyleCnt="2"/>
      <dgm:spPr/>
    </dgm:pt>
    <dgm:pt modelId="{12CF14FF-BD9C-4329-8F4E-9895D21E952F}" type="pres">
      <dgm:prSet presAssocID="{285C86F0-BCD0-494E-B9C9-EB3BAECD9925}" presName="ParentText" presStyleLbl="node1" presStyleIdx="0" presStyleCnt="3" custScaleX="1649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DEC39-93C5-4BD7-8729-106469F6FB08}" type="pres">
      <dgm:prSet presAssocID="{285C86F0-BCD0-494E-B9C9-EB3BAECD992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AA357-6BB7-4A86-B750-8F3D7A92560C}" type="pres">
      <dgm:prSet presAssocID="{4F77792E-0802-45E3-BDEA-91248E178BD0}" presName="sibTrans" presStyleCnt="0"/>
      <dgm:spPr/>
    </dgm:pt>
    <dgm:pt modelId="{1C6C00E0-CF0F-4C84-964F-550E87900E45}" type="pres">
      <dgm:prSet presAssocID="{A2C9CBFB-F195-419A-866F-0127A8CB4967}" presName="composite" presStyleCnt="0"/>
      <dgm:spPr/>
    </dgm:pt>
    <dgm:pt modelId="{91BF1217-2F7F-47C4-83A7-F9491EDE78DB}" type="pres">
      <dgm:prSet presAssocID="{A2C9CBFB-F195-419A-866F-0127A8CB4967}" presName="bentUpArrow1" presStyleLbl="alignImgPlace1" presStyleIdx="1" presStyleCnt="2"/>
      <dgm:spPr/>
    </dgm:pt>
    <dgm:pt modelId="{B9113A1F-321B-483C-83CF-A9ACEA05B1A3}" type="pres">
      <dgm:prSet presAssocID="{A2C9CBFB-F195-419A-866F-0127A8CB4967}" presName="ParentText" presStyleLbl="node1" presStyleIdx="1" presStyleCnt="3" custScaleX="177686" custLinFactNeighborX="16598" custLinFactNeighborY="-61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AA261-8CE8-42D4-B6E2-624B24637200}" type="pres">
      <dgm:prSet presAssocID="{A2C9CBFB-F195-419A-866F-0127A8CB496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7CBF3-806A-4538-9520-50ECF4B9ED95}" type="pres">
      <dgm:prSet presAssocID="{B8589D08-3A8B-4FDC-B409-C8341A449735}" presName="sibTrans" presStyleCnt="0"/>
      <dgm:spPr/>
    </dgm:pt>
    <dgm:pt modelId="{C856F0E9-7B26-4A76-B208-10418B468700}" type="pres">
      <dgm:prSet presAssocID="{70F0D8B4-258B-4AAC-B382-4D754C1B6442}" presName="composite" presStyleCnt="0"/>
      <dgm:spPr/>
    </dgm:pt>
    <dgm:pt modelId="{FBB284DC-CE76-41EB-A168-671BC814C744}" type="pres">
      <dgm:prSet presAssocID="{70F0D8B4-258B-4AAC-B382-4D754C1B6442}" presName="ParentText" presStyleLbl="node1" presStyleIdx="2" presStyleCnt="3" custScaleX="154917" custLinFactNeighborX="20474" custLinFactNeighborY="4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8CBD2-2720-42D2-89A2-3EA3B39451AC}" type="presOf" srcId="{8303AD3D-5545-44BC-933D-7534DCA7A8FA}" destId="{87BCF1B8-5A63-4DCD-AC73-59CAF9CEF738}" srcOrd="0" destOrd="0" presId="urn:microsoft.com/office/officeart/2005/8/layout/StepDownProcess"/>
    <dgm:cxn modelId="{097CE61B-3C13-47E7-BF30-9372B18FA1B0}" srcId="{8303AD3D-5545-44BC-933D-7534DCA7A8FA}" destId="{70F0D8B4-258B-4AAC-B382-4D754C1B6442}" srcOrd="2" destOrd="0" parTransId="{16FB2BA1-7052-4E93-9417-75327C05D064}" sibTransId="{1B8526F9-D4FD-4256-B7E3-1A4F2FF33794}"/>
    <dgm:cxn modelId="{6FE772FD-9FB3-4EF8-8143-137A8C678800}" type="presOf" srcId="{285C86F0-BCD0-494E-B9C9-EB3BAECD9925}" destId="{12CF14FF-BD9C-4329-8F4E-9895D21E952F}" srcOrd="0" destOrd="0" presId="urn:microsoft.com/office/officeart/2005/8/layout/StepDownProcess"/>
    <dgm:cxn modelId="{7B4D1B5D-A692-44F1-950C-87B0EC19CB79}" srcId="{8303AD3D-5545-44BC-933D-7534DCA7A8FA}" destId="{A2C9CBFB-F195-419A-866F-0127A8CB4967}" srcOrd="1" destOrd="0" parTransId="{E52C728D-1174-42C3-A134-7A6C763A0DD3}" sibTransId="{B8589D08-3A8B-4FDC-B409-C8341A449735}"/>
    <dgm:cxn modelId="{35431EFC-5312-4909-B41F-0118947B2D0E}" srcId="{8303AD3D-5545-44BC-933D-7534DCA7A8FA}" destId="{285C86F0-BCD0-494E-B9C9-EB3BAECD9925}" srcOrd="0" destOrd="0" parTransId="{78061DD6-97ED-4A8F-A519-6167FF0F1C8A}" sibTransId="{4F77792E-0802-45E3-BDEA-91248E178BD0}"/>
    <dgm:cxn modelId="{AB0C62DC-70FA-4076-8D66-9A3F18ACE5F3}" type="presOf" srcId="{A2C9CBFB-F195-419A-866F-0127A8CB4967}" destId="{B9113A1F-321B-483C-83CF-A9ACEA05B1A3}" srcOrd="0" destOrd="0" presId="urn:microsoft.com/office/officeart/2005/8/layout/StepDownProcess"/>
    <dgm:cxn modelId="{97D73294-D770-438D-B362-208928971E01}" type="presOf" srcId="{70F0D8B4-258B-4AAC-B382-4D754C1B6442}" destId="{FBB284DC-CE76-41EB-A168-671BC814C744}" srcOrd="0" destOrd="0" presId="urn:microsoft.com/office/officeart/2005/8/layout/StepDownProcess"/>
    <dgm:cxn modelId="{47239E87-6C9B-4A8E-93B0-1B7AC5407F2A}" type="presParOf" srcId="{87BCF1B8-5A63-4DCD-AC73-59CAF9CEF738}" destId="{2FF8C3B7-1792-41E8-84D8-7E23DD1DA64A}" srcOrd="0" destOrd="0" presId="urn:microsoft.com/office/officeart/2005/8/layout/StepDownProcess"/>
    <dgm:cxn modelId="{EFF13F38-5217-485B-8C04-E1C14B2E235C}" type="presParOf" srcId="{2FF8C3B7-1792-41E8-84D8-7E23DD1DA64A}" destId="{FE9C5B70-CB4C-4CC8-835F-C8A4FC6292C0}" srcOrd="0" destOrd="0" presId="urn:microsoft.com/office/officeart/2005/8/layout/StepDownProcess"/>
    <dgm:cxn modelId="{B32C52CF-EDAA-455B-BBA0-07C18C3F9D3F}" type="presParOf" srcId="{2FF8C3B7-1792-41E8-84D8-7E23DD1DA64A}" destId="{12CF14FF-BD9C-4329-8F4E-9895D21E952F}" srcOrd="1" destOrd="0" presId="urn:microsoft.com/office/officeart/2005/8/layout/StepDownProcess"/>
    <dgm:cxn modelId="{7E21035E-2464-4F3D-8D7A-35A586F2AD2A}" type="presParOf" srcId="{2FF8C3B7-1792-41E8-84D8-7E23DD1DA64A}" destId="{251DEC39-93C5-4BD7-8729-106469F6FB08}" srcOrd="2" destOrd="0" presId="urn:microsoft.com/office/officeart/2005/8/layout/StepDownProcess"/>
    <dgm:cxn modelId="{E1621C29-53FF-484E-B58C-3609C9A82D1B}" type="presParOf" srcId="{87BCF1B8-5A63-4DCD-AC73-59CAF9CEF738}" destId="{E4EAA357-6BB7-4A86-B750-8F3D7A92560C}" srcOrd="1" destOrd="0" presId="urn:microsoft.com/office/officeart/2005/8/layout/StepDownProcess"/>
    <dgm:cxn modelId="{7D768116-B0C7-4F40-A6C8-12EFB693713C}" type="presParOf" srcId="{87BCF1B8-5A63-4DCD-AC73-59CAF9CEF738}" destId="{1C6C00E0-CF0F-4C84-964F-550E87900E45}" srcOrd="2" destOrd="0" presId="urn:microsoft.com/office/officeart/2005/8/layout/StepDownProcess"/>
    <dgm:cxn modelId="{F7C0DF1E-9D7C-420E-9346-63CBCC25B14B}" type="presParOf" srcId="{1C6C00E0-CF0F-4C84-964F-550E87900E45}" destId="{91BF1217-2F7F-47C4-83A7-F9491EDE78DB}" srcOrd="0" destOrd="0" presId="urn:microsoft.com/office/officeart/2005/8/layout/StepDownProcess"/>
    <dgm:cxn modelId="{65F348C5-A4FA-4739-B3AA-CAFB9FD482AC}" type="presParOf" srcId="{1C6C00E0-CF0F-4C84-964F-550E87900E45}" destId="{B9113A1F-321B-483C-83CF-A9ACEA05B1A3}" srcOrd="1" destOrd="0" presId="urn:microsoft.com/office/officeart/2005/8/layout/StepDownProcess"/>
    <dgm:cxn modelId="{719C4E69-21A0-4C65-9A37-3B143360F05F}" type="presParOf" srcId="{1C6C00E0-CF0F-4C84-964F-550E87900E45}" destId="{EA9AA261-8CE8-42D4-B6E2-624B24637200}" srcOrd="2" destOrd="0" presId="urn:microsoft.com/office/officeart/2005/8/layout/StepDownProcess"/>
    <dgm:cxn modelId="{A2ADCDFC-FB02-4FC9-94FA-6978660835D8}" type="presParOf" srcId="{87BCF1B8-5A63-4DCD-AC73-59CAF9CEF738}" destId="{4B07CBF3-806A-4538-9520-50ECF4B9ED95}" srcOrd="3" destOrd="0" presId="urn:microsoft.com/office/officeart/2005/8/layout/StepDownProcess"/>
    <dgm:cxn modelId="{BAB21E01-022A-45D8-96D2-423A54AD51D7}" type="presParOf" srcId="{87BCF1B8-5A63-4DCD-AC73-59CAF9CEF738}" destId="{C856F0E9-7B26-4A76-B208-10418B468700}" srcOrd="4" destOrd="0" presId="urn:microsoft.com/office/officeart/2005/8/layout/StepDownProcess"/>
    <dgm:cxn modelId="{344BB580-869C-4ECE-98ED-054129A1E95C}" type="presParOf" srcId="{C856F0E9-7B26-4A76-B208-10418B468700}" destId="{FBB284DC-CE76-41EB-A168-671BC814C74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C5B70-CB4C-4CC8-835F-C8A4FC6292C0}">
      <dsp:nvSpPr>
        <dsp:cNvPr id="0" name=""/>
        <dsp:cNvSpPr/>
      </dsp:nvSpPr>
      <dsp:spPr>
        <a:xfrm rot="5400000">
          <a:off x="1457348" y="1417429"/>
          <a:ext cx="1253594" cy="14271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14FF-BD9C-4329-8F4E-9895D21E952F}">
      <dsp:nvSpPr>
        <dsp:cNvPr id="0" name=""/>
        <dsp:cNvSpPr/>
      </dsp:nvSpPr>
      <dsp:spPr>
        <a:xfrm>
          <a:off x="439423" y="27795"/>
          <a:ext cx="3481913" cy="14771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Identify desired results</a:t>
          </a:r>
          <a:endParaRPr lang="en-US" sz="3200" b="1" kern="1200" dirty="0"/>
        </a:p>
      </dsp:txBody>
      <dsp:txXfrm>
        <a:off x="511545" y="99917"/>
        <a:ext cx="3337669" cy="1332907"/>
      </dsp:txXfrm>
    </dsp:sp>
    <dsp:sp modelId="{251DEC39-93C5-4BD7-8729-106469F6FB08}">
      <dsp:nvSpPr>
        <dsp:cNvPr id="0" name=""/>
        <dsp:cNvSpPr/>
      </dsp:nvSpPr>
      <dsp:spPr>
        <a:xfrm>
          <a:off x="3235537" y="168675"/>
          <a:ext cx="1534841" cy="119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F1217-2F7F-47C4-83A7-F9491EDE78DB}">
      <dsp:nvSpPr>
        <dsp:cNvPr id="0" name=""/>
        <dsp:cNvSpPr/>
      </dsp:nvSpPr>
      <dsp:spPr>
        <a:xfrm rot="5400000">
          <a:off x="3670117" y="3076758"/>
          <a:ext cx="1253594" cy="14271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3A1F-321B-483C-83CF-A9ACEA05B1A3}">
      <dsp:nvSpPr>
        <dsp:cNvPr id="0" name=""/>
        <dsp:cNvSpPr/>
      </dsp:nvSpPr>
      <dsp:spPr>
        <a:xfrm>
          <a:off x="2868551" y="1596648"/>
          <a:ext cx="3749733" cy="14771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Determine acceptable evidence</a:t>
          </a:r>
          <a:endParaRPr lang="en-US" sz="3200" b="1" kern="1200" dirty="0"/>
        </a:p>
      </dsp:txBody>
      <dsp:txXfrm>
        <a:off x="2940673" y="1668770"/>
        <a:ext cx="3605489" cy="1332907"/>
      </dsp:txXfrm>
    </dsp:sp>
    <dsp:sp modelId="{EA9AA261-8CE8-42D4-B6E2-624B24637200}">
      <dsp:nvSpPr>
        <dsp:cNvPr id="0" name=""/>
        <dsp:cNvSpPr/>
      </dsp:nvSpPr>
      <dsp:spPr>
        <a:xfrm>
          <a:off x="5448306" y="1828004"/>
          <a:ext cx="1534841" cy="119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84DC-CE76-41EB-A168-671BC814C744}">
      <dsp:nvSpPr>
        <dsp:cNvPr id="0" name=""/>
        <dsp:cNvSpPr/>
      </dsp:nvSpPr>
      <dsp:spPr>
        <a:xfrm>
          <a:off x="5029206" y="3352804"/>
          <a:ext cx="3269236" cy="14771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Plan learning experiences and instruction</a:t>
          </a:r>
          <a:endParaRPr lang="en-US" sz="3200" b="1" kern="1200" dirty="0"/>
        </a:p>
      </dsp:txBody>
      <dsp:txXfrm>
        <a:off x="5101328" y="3424926"/>
        <a:ext cx="3124992" cy="133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52E2-51C3-4312-BBD9-A85BEB4886A2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23B5-713C-463C-9C95-D2178E6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strategy</a:t>
            </a:r>
            <a:r>
              <a:rPr lang="en-US" baseline="0" dirty="0" smtClean="0"/>
              <a:t> is called backward design. Ways to avoid self-deception. See the handout.</a:t>
            </a:r>
          </a:p>
          <a:p>
            <a:r>
              <a:rPr lang="en-US" baseline="0" dirty="0" smtClean="0"/>
              <a:t>District Unit of study math template.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230D-5A83-4F6D-8DEB-6C29BC2D2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0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D218-F6A5-4292-821A-A9B5AAF3D8B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77C8-8297-4AFE-9AC1-A76C2C589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A Vehicle for Transformation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Sunny Chin-Look, NBCT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K-8 Math Instructional Specialist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Alhambra Unified School District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47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099560"/>
            <a:ext cx="8458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50838"/>
            <a:r>
              <a:rPr lang="en-US" sz="3200" b="1" dirty="0" smtClean="0"/>
              <a:t>Population: 17,617</a:t>
            </a:r>
          </a:p>
          <a:p>
            <a:pPr indent="350838"/>
            <a:r>
              <a:rPr lang="en-US" sz="3200" b="1" dirty="0" smtClean="0"/>
              <a:t>Asian</a:t>
            </a:r>
            <a:r>
              <a:rPr lang="en-US" sz="3200" b="1" dirty="0"/>
              <a:t>: </a:t>
            </a:r>
            <a:r>
              <a:rPr lang="en-US" sz="3200" b="1" dirty="0" smtClean="0"/>
              <a:t>50%, Hispanic/Latino</a:t>
            </a:r>
            <a:r>
              <a:rPr lang="en-US" sz="3200" b="1" dirty="0"/>
              <a:t>: 42</a:t>
            </a:r>
            <a:r>
              <a:rPr lang="en-US" sz="3200" b="1" dirty="0" smtClean="0"/>
              <a:t>% </a:t>
            </a:r>
          </a:p>
          <a:p>
            <a:pPr indent="350838"/>
            <a:r>
              <a:rPr lang="en-US" sz="3200" b="1" dirty="0" smtClean="0"/>
              <a:t>SED</a:t>
            </a:r>
            <a:r>
              <a:rPr lang="en-US" sz="3200" b="1" dirty="0"/>
              <a:t>: 70%</a:t>
            </a:r>
          </a:p>
          <a:p>
            <a:pPr indent="350838"/>
            <a:r>
              <a:rPr lang="en-US" sz="3200" b="1" dirty="0" smtClean="0"/>
              <a:t>13 K-8 Elem, 4 HS</a:t>
            </a:r>
          </a:p>
          <a:p>
            <a:r>
              <a:rPr lang="en-US" sz="3200" b="1" dirty="0" smtClean="0"/>
              <a:t>         </a:t>
            </a:r>
            <a:endParaRPr lang="en-US" sz="3200" b="1" dirty="0"/>
          </a:p>
        </p:txBody>
      </p:sp>
      <p:pic>
        <p:nvPicPr>
          <p:cNvPr id="1026" name="Picture 2" descr="C:\Users\CHIN-L~1\AppData\Local\Temp\Alhambra_logo_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304800"/>
            <a:ext cx="4312920" cy="7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ef4kids.com/wp-content/uploads/2014/10/Alyse.3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5" y="1295400"/>
            <a:ext cx="6553200" cy="4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" y="5052946"/>
            <a:ext cx="7848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14-15 District SBAC Proficiency</a:t>
            </a:r>
          </a:p>
          <a:p>
            <a:pPr algn="ctr"/>
            <a:r>
              <a:rPr lang="en-US" sz="3600" dirty="0" smtClean="0"/>
              <a:t>ELA: 58%, Math: 50%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5" y="577197"/>
            <a:ext cx="4160520" cy="7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Trainings      Transfer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630" y="1600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Covering vs. Uncovering</a:t>
            </a:r>
          </a:p>
          <a:p>
            <a:r>
              <a:rPr lang="en-US" dirty="0" smtClean="0"/>
              <a:t>Teaching vs. Learning</a:t>
            </a:r>
          </a:p>
          <a:p>
            <a:r>
              <a:rPr lang="en-US" dirty="0" smtClean="0"/>
              <a:t>Flying Solo vs. Collaboration</a:t>
            </a:r>
          </a:p>
          <a:p>
            <a:r>
              <a:rPr lang="en-US" dirty="0" smtClean="0"/>
              <a:t>Congenial vs. Collegial</a:t>
            </a:r>
          </a:p>
          <a:p>
            <a:r>
              <a:rPr lang="en-US" dirty="0" smtClean="0"/>
              <a:t>Assessing for Grading  vs. Collecting Evidence of/for Learning</a:t>
            </a:r>
          </a:p>
          <a:p>
            <a:r>
              <a:rPr lang="en-US" dirty="0" smtClean="0"/>
              <a:t>Test Prep Mentality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6594" y="304800"/>
            <a:ext cx="78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≠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2338"/>
            <a:ext cx="205330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Theoretical Framework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3733800" cy="25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puzzle 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1447800"/>
            <a:ext cx="44196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621" y="2667000"/>
            <a:ext cx="4965357" cy="1798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Understanding by Design (</a:t>
            </a:r>
            <a:r>
              <a:rPr lang="en-US" sz="4000" b="1" i="1" dirty="0" err="1" smtClean="0"/>
              <a:t>UbD</a:t>
            </a:r>
            <a:r>
              <a:rPr lang="en-US" sz="4000" b="1" i="1" dirty="0" smtClean="0"/>
              <a:t>)</a:t>
            </a:r>
          </a:p>
          <a:p>
            <a:pPr marL="0" indent="0" algn="ctr">
              <a:buNone/>
            </a:pPr>
            <a:endParaRPr lang="en-US" sz="4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239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7520977"/>
              </p:ext>
            </p:extLst>
          </p:nvPr>
        </p:nvGraphicFramePr>
        <p:xfrm>
          <a:off x="304800" y="1600200"/>
          <a:ext cx="8305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04800"/>
            <a:ext cx="77232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Stage Backward Planning</a:t>
            </a:r>
          </a:p>
          <a:p>
            <a:r>
              <a:rPr lang="en-US" sz="2800" b="1" dirty="0" smtClean="0"/>
              <a:t>(Wiggins and </a:t>
            </a:r>
            <a:r>
              <a:rPr lang="en-US" sz="2800" b="1" dirty="0" err="1" smtClean="0"/>
              <a:t>McTighe</a:t>
            </a:r>
            <a:r>
              <a:rPr lang="en-US" sz="2800" b="1" dirty="0" smtClean="0"/>
              <a:t>, Authentic Education)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2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Units of Study Cadres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477577" cy="3344363"/>
          </a:xfrm>
        </p:spPr>
      </p:pic>
      <p:sp>
        <p:nvSpPr>
          <p:cNvPr id="5" name="TextBox 4"/>
          <p:cNvSpPr txBox="1"/>
          <p:nvPr/>
        </p:nvSpPr>
        <p:spPr>
          <a:xfrm>
            <a:off x="4953000" y="1828800"/>
            <a:ext cx="4175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District IS </a:t>
            </a:r>
            <a:r>
              <a:rPr lang="en-US" sz="2800" dirty="0" err="1" smtClean="0"/>
              <a:t>UbD</a:t>
            </a:r>
            <a:r>
              <a:rPr lang="en-US" sz="2800" dirty="0" smtClean="0"/>
              <a:t> Training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Summer Cadre Training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Units of Study Cadre Meetings (lesson study)</a:t>
            </a:r>
            <a:endParaRPr lang="en-US" sz="2800" dirty="0"/>
          </a:p>
          <a:p>
            <a:pPr marL="685800" indent="-228600">
              <a:buFont typeface="Wingdings" pitchFamily="2" charset="2"/>
              <a:buChar char="Ø"/>
            </a:pPr>
            <a:r>
              <a:rPr lang="en-US" sz="2800" dirty="0" smtClean="0"/>
              <a:t>Site Collaboration Training</a:t>
            </a:r>
          </a:p>
          <a:p>
            <a:pPr marL="685800" indent="-228600">
              <a:buFont typeface="Wingdings" pitchFamily="2" charset="2"/>
              <a:buChar char="Ø"/>
            </a:pPr>
            <a:r>
              <a:rPr lang="en-US" sz="2800" dirty="0" smtClean="0"/>
              <a:t>Content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110606" y="393968"/>
            <a:ext cx="3063874" cy="3209925"/>
            <a:chOff x="6459853" y="3082654"/>
            <a:chExt cx="3063874" cy="3209925"/>
          </a:xfrm>
        </p:grpSpPr>
        <p:pic>
          <p:nvPicPr>
            <p:cNvPr id="20" name="Picture 4" descr="http://www.wpclipart.com/blanks/road_signs/road_sign_diagonal_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853" y="3082654"/>
              <a:ext cx="3063874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446" y="3770756"/>
              <a:ext cx="2706687" cy="133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0" y="378724"/>
            <a:ext cx="3063874" cy="3209925"/>
            <a:chOff x="1330732" y="371473"/>
            <a:chExt cx="3743325" cy="3743325"/>
          </a:xfrm>
        </p:grpSpPr>
        <p:pic>
          <p:nvPicPr>
            <p:cNvPr id="23" name="Picture 4" descr="http://www.wpclipart.com/blanks/road_signs/road_sign_diagonal_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732" y="371473"/>
              <a:ext cx="3743325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76" y="1506548"/>
              <a:ext cx="2811568" cy="1473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063874" y="401092"/>
            <a:ext cx="3063874" cy="3209925"/>
            <a:chOff x="5486400" y="531131"/>
            <a:chExt cx="3063874" cy="3209925"/>
          </a:xfrm>
        </p:grpSpPr>
        <p:pic>
          <p:nvPicPr>
            <p:cNvPr id="26" name="Picture 4" descr="http://www.wpclipart.com/blanks/road_signs/road_sign_diagonal_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31131"/>
              <a:ext cx="3063874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018" y="1248681"/>
              <a:ext cx="2560637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39" y="3886200"/>
            <a:ext cx="3249890" cy="20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3588653"/>
            <a:ext cx="3063874" cy="3209925"/>
            <a:chOff x="115033" y="3588653"/>
            <a:chExt cx="3063874" cy="3209925"/>
          </a:xfrm>
        </p:grpSpPr>
        <p:pic>
          <p:nvPicPr>
            <p:cNvPr id="14" name="Picture 4" descr="http://www.wpclipart.com/blanks/road_signs/road_sign_diagonal_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33" y="3588653"/>
              <a:ext cx="3063874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3400" y="4647886"/>
              <a:ext cx="23448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Out-of-date</a:t>
              </a:r>
            </a:p>
            <a:p>
              <a:pPr algn="ctr"/>
              <a:r>
                <a:rPr lang="en-US" sz="3200" b="1" dirty="0"/>
                <a:t>b</a:t>
              </a:r>
              <a:r>
                <a:rPr lang="en-US" sz="3200" b="1" dirty="0" smtClean="0"/>
                <a:t>enchmark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7268" y="3558169"/>
            <a:ext cx="3063874" cy="3209925"/>
            <a:chOff x="6333625" y="3648075"/>
            <a:chExt cx="3063874" cy="3209925"/>
          </a:xfrm>
        </p:grpSpPr>
        <p:pic>
          <p:nvPicPr>
            <p:cNvPr id="6" name="Picture 4" descr="http://www.wpclipart.com/blanks/road_signs/road_sign_diagonal_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625" y="3648075"/>
              <a:ext cx="3063874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63523" y="4873954"/>
              <a:ext cx="26307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Lesson Planning Relationship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84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167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 Vehicle for Transformation</vt:lpstr>
      <vt:lpstr>PowerPoint Presentation</vt:lpstr>
      <vt:lpstr>PowerPoint Presentation</vt:lpstr>
      <vt:lpstr>Trainings      Transfer</vt:lpstr>
      <vt:lpstr>Theoretical Framework</vt:lpstr>
      <vt:lpstr>PowerPoint Presentation</vt:lpstr>
      <vt:lpstr>Units of Study Cadres</vt:lpstr>
      <vt:lpstr>PowerPoint Presentation</vt:lpstr>
    </vt:vector>
  </TitlesOfParts>
  <Company>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Session</dc:title>
  <dc:creator>Sunny Chin-Look</dc:creator>
  <cp:lastModifiedBy>EDWARD D'SOUZA</cp:lastModifiedBy>
  <cp:revision>35</cp:revision>
  <dcterms:created xsi:type="dcterms:W3CDTF">2015-10-14T18:53:05Z</dcterms:created>
  <dcterms:modified xsi:type="dcterms:W3CDTF">2015-11-02T00:13:07Z</dcterms:modified>
</cp:coreProperties>
</file>