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6" r:id="rId2"/>
    <p:sldMasterId id="2147483698" r:id="rId3"/>
  </p:sldMasterIdLst>
  <p:notesMasterIdLst>
    <p:notesMasterId r:id="rId24"/>
  </p:notesMasterIdLst>
  <p:handoutMasterIdLst>
    <p:handoutMasterId r:id="rId25"/>
  </p:handoutMasterIdLst>
  <p:sldIdLst>
    <p:sldId id="298" r:id="rId4"/>
    <p:sldId id="299" r:id="rId5"/>
    <p:sldId id="315" r:id="rId6"/>
    <p:sldId id="305" r:id="rId7"/>
    <p:sldId id="307" r:id="rId8"/>
    <p:sldId id="308" r:id="rId9"/>
    <p:sldId id="300" r:id="rId10"/>
    <p:sldId id="311" r:id="rId11"/>
    <p:sldId id="313" r:id="rId12"/>
    <p:sldId id="314" r:id="rId13"/>
    <p:sldId id="267" r:id="rId14"/>
    <p:sldId id="312" r:id="rId15"/>
    <p:sldId id="301" r:id="rId16"/>
    <p:sldId id="302" r:id="rId17"/>
    <p:sldId id="303" r:id="rId18"/>
    <p:sldId id="309" r:id="rId19"/>
    <p:sldId id="310" r:id="rId20"/>
    <p:sldId id="268" r:id="rId21"/>
    <p:sldId id="289" r:id="rId22"/>
    <p:sldId id="304" r:id="rId23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7612" autoAdjust="0"/>
  </p:normalViewPr>
  <p:slideViewPr>
    <p:cSldViewPr snapToGrid="0">
      <p:cViewPr varScale="1">
        <p:scale>
          <a:sx n="65" d="100"/>
          <a:sy n="65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-84"/>
    </p:cViewPr>
  </p:notesTextViewPr>
  <p:notesViewPr>
    <p:cSldViewPr snapToGrid="0">
      <p:cViewPr varScale="1">
        <p:scale>
          <a:sx n="65" d="100"/>
          <a:sy n="65" d="100"/>
        </p:scale>
        <p:origin x="7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6C7E3A1F-BBBD-40F0-B4CE-C50A8BE7C928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B07FCAD0-640F-4813-97E0-FBFA50F35A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4EBF87D9-23CC-4F7D-9970-193338A9487D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75A43CF6-779B-4674-9A3E-976482452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3CF6-779B-4674-9A3E-9764824526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8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I’ve read bullet point #1 – does “total staff per 1,000 students” include administrators, teachers, librarians, janitors, etc.? And what does “72% of national average mean?  Are we last among the states in our staff ratio per 1,000? If so, how can we be 72% of national average? I guess I am confused about what ratio this is.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Point #2 – What November initiative? 2013?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B11BF-9C60-46B5-B6AC-6299673D969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14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3CF6-779B-4674-9A3E-9764824526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9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93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60645" indent="-292555" defTabSz="94593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70223" indent="-234044" defTabSz="94593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38313" indent="-234044" defTabSz="94593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106402" indent="-234044" defTabSz="94593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74492" indent="-234044" defTabSz="94593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3042581" indent="-234044" defTabSz="94593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510671" indent="-234044" defTabSz="94593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978760" indent="-234044" defTabSz="94593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0B7E4B-2BDA-49DD-8DB5-D34D57F269A0}" type="slidenum">
              <a:rPr lang="en-US" altLang="en-US" sz="1200">
                <a:solidFill>
                  <a:srgbClr val="000054"/>
                </a:solidFill>
              </a:rPr>
              <a:pPr/>
              <a:t>11</a:t>
            </a:fld>
            <a:endParaRPr lang="en-US" altLang="en-US" sz="1200" dirty="0">
              <a:solidFill>
                <a:srgbClr val="000054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charset="0"/>
              </a:rPr>
              <a:t>Purpose, foundation and focus</a:t>
            </a:r>
            <a:endParaRPr lang="en-US" alt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B4CC6-4903-4FC7-A849-C0824E6AAAA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83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As discussed since the May Board meeting,  the Guiding Principles provide guidance for the plan.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749F-F9B7-4EB2-AA86-67BA012B18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8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The </a:t>
            </a:r>
            <a:r>
              <a:rPr lang="en-US" sz="1500" b="1" dirty="0"/>
              <a:t>State Board of Education also provided feedback and direction regarding policy statements to guide the development and focus of the evaluation rubrics</a:t>
            </a:r>
            <a:r>
              <a:rPr lang="en-US" sz="1500" dirty="0"/>
              <a:t>. This includes:</a:t>
            </a:r>
          </a:p>
          <a:p>
            <a:endParaRPr lang="en-US" sz="1500" dirty="0"/>
          </a:p>
          <a:p>
            <a:pPr marL="177276" indent="-177276">
              <a:buFont typeface="Arial" panose="020B0604020202020204" pitchFamily="34" charset="0"/>
              <a:buChar char="•"/>
            </a:pPr>
            <a:r>
              <a:rPr lang="en-US" sz="1500" dirty="0"/>
              <a:t>All students are provided with access and opportunities that support learning</a:t>
            </a:r>
          </a:p>
          <a:p>
            <a:pPr marL="177276" indent="-177276">
              <a:buFont typeface="Arial" panose="020B0604020202020204" pitchFamily="34" charset="0"/>
              <a:buChar char="•"/>
            </a:pPr>
            <a:r>
              <a:rPr lang="en-US" sz="1500" dirty="0"/>
              <a:t>All students are college and career ready, exhibiting early and continuing signs of college and career readiness</a:t>
            </a:r>
          </a:p>
          <a:p>
            <a:pPr marL="177276" indent="-177276">
              <a:buFont typeface="Arial" panose="020B0604020202020204" pitchFamily="34" charset="0"/>
              <a:buChar char="•"/>
            </a:pPr>
            <a:r>
              <a:rPr lang="en-US" sz="1500" dirty="0"/>
              <a:t>All students graduate from high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F22F-784B-400A-BD3C-F9B603299CD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1447800" y="2209800"/>
            <a:ext cx="7696200" cy="1524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txBody>
          <a:bodyPr wrap="none" lIns="91430" tIns="45716" rIns="91430" bIns="45716" anchor="ctr"/>
          <a:lstStyle/>
          <a:p>
            <a:pPr defTabSz="9143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54"/>
              </a:solidFill>
              <a:cs typeface="Arial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371601" y="6096001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070C51"/>
              </a:solidFill>
              <a:latin typeface="Calibri" pitchFamily="34" charset="0"/>
              <a:cs typeface="Calibri" pitchFamily="34" charset="0"/>
            </a:endParaRPr>
          </a:p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CALIFORNIA STATE BOARD OF EDUCATION</a:t>
            </a:r>
          </a:p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alt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1" descr="C:\Users\scoelab\AppData\Local\Microsoft\Windows\Temporary Internet Files\Content.IE5\N4SAVRRO\MP900439571[1]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3636964"/>
            <a:ext cx="3135313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P900426501[1]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54513" y="3636964"/>
            <a:ext cx="1924050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P900439561[1]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78563" y="3636964"/>
            <a:ext cx="2865437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5400000" flipV="1">
            <a:off x="-2624931" y="2620169"/>
            <a:ext cx="6862763" cy="1628776"/>
          </a:xfrm>
          <a:custGeom>
            <a:avLst/>
            <a:gdLst>
              <a:gd name="T0" fmla="*/ 0 w 21600"/>
              <a:gd name="T1" fmla="*/ 0 h 20886"/>
              <a:gd name="T2" fmla="*/ 2147483647 w 21600"/>
              <a:gd name="T3" fmla="*/ 0 h 20886"/>
              <a:gd name="T4" fmla="*/ 2147483647 w 21600"/>
              <a:gd name="T5" fmla="*/ 2147483647 h 20886"/>
              <a:gd name="T6" fmla="*/ 0 w 21600"/>
              <a:gd name="T7" fmla="*/ 2147483647 h 20886"/>
              <a:gd name="T8" fmla="*/ 0 w 21600"/>
              <a:gd name="T9" fmla="*/ 0 h 20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886">
                <a:moveTo>
                  <a:pt x="0" y="0"/>
                </a:moveTo>
                <a:lnTo>
                  <a:pt x="21600" y="0"/>
                </a:lnTo>
                <a:lnTo>
                  <a:pt x="21600" y="18317"/>
                </a:lnTo>
                <a:cubicBezTo>
                  <a:pt x="10854" y="11350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05000" y="152401"/>
            <a:ext cx="6781800" cy="1828800"/>
          </a:xfrm>
        </p:spPr>
        <p:txBody>
          <a:bodyPr/>
          <a:lstStyle>
            <a:lvl1pPr>
              <a:defRPr b="1" baseline="0"/>
            </a:lvl1pPr>
          </a:lstStyle>
          <a:p>
            <a:pPr lvl="0"/>
            <a:r>
              <a:rPr lang="en-US" noProof="0" dirty="0" smtClean="0"/>
              <a:t>Update on Work of the State Board of Education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9" y="698243"/>
            <a:ext cx="1299201" cy="12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037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8580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981201"/>
            <a:ext cx="6858001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4114800"/>
            <a:ext cx="6858001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1559-C2DB-49C7-99BB-1A5738BABC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81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4513" y="1141413"/>
            <a:ext cx="8054975" cy="0"/>
          </a:xfrm>
          <a:prstGeom prst="line">
            <a:avLst/>
          </a:prstGeom>
          <a:ln>
            <a:solidFill>
              <a:srgbClr val="9BC8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548640"/>
            <a:ext cx="8054975" cy="566738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11376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1342"/>
            <a:ext cx="8229600" cy="4684822"/>
          </a:xfrm>
        </p:spPr>
        <p:txBody>
          <a:bodyPr/>
          <a:lstStyle>
            <a:lvl1pPr>
              <a:defRPr>
                <a:solidFill>
                  <a:srgbClr val="11376F"/>
                </a:solidFill>
              </a:defRPr>
            </a:lvl1pPr>
            <a:lvl2pPr>
              <a:defRPr>
                <a:solidFill>
                  <a:srgbClr val="11376F"/>
                </a:solidFill>
              </a:defRPr>
            </a:lvl2pPr>
            <a:lvl3pPr>
              <a:defRPr>
                <a:solidFill>
                  <a:srgbClr val="11376F"/>
                </a:solidFill>
              </a:defRPr>
            </a:lvl3pPr>
            <a:lvl4pPr>
              <a:defRPr>
                <a:solidFill>
                  <a:srgbClr val="11376F"/>
                </a:solidFill>
              </a:defRPr>
            </a:lvl4pPr>
            <a:lvl5pPr>
              <a:defRPr>
                <a:solidFill>
                  <a:srgbClr val="11376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4513" y="1141413"/>
            <a:ext cx="8054975" cy="0"/>
          </a:xfrm>
          <a:prstGeom prst="line">
            <a:avLst/>
          </a:prstGeom>
          <a:ln>
            <a:solidFill>
              <a:srgbClr val="78AF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4513" y="548640"/>
            <a:ext cx="8054975" cy="566738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174C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9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1447800" y="2209800"/>
            <a:ext cx="7696200" cy="1524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txBody>
          <a:bodyPr wrap="none" lIns="91430" tIns="45716" rIns="91430" bIns="45716" anchor="ctr"/>
          <a:lstStyle/>
          <a:p>
            <a:pPr defTabSz="9143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54"/>
              </a:solidFill>
              <a:cs typeface="Arial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371601" y="6096001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070C51"/>
              </a:solidFill>
              <a:latin typeface="Calibri" pitchFamily="34" charset="0"/>
              <a:cs typeface="Calibri" pitchFamily="34" charset="0"/>
            </a:endParaRPr>
          </a:p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CALIFORNIA STATE BOARD OF EDUCATION</a:t>
            </a:r>
          </a:p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alt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1" descr="C:\Users\scoelab\AppData\Local\Microsoft\Windows\Temporary Internet Files\Content.IE5\N4SAVRRO\MP900439571[1]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3636964"/>
            <a:ext cx="3135313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P900426501[1]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54513" y="3636964"/>
            <a:ext cx="1924050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P900439561[1]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78563" y="3636964"/>
            <a:ext cx="2865437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5400000" flipV="1">
            <a:off x="-2624931" y="2620169"/>
            <a:ext cx="6862763" cy="1628776"/>
          </a:xfrm>
          <a:custGeom>
            <a:avLst/>
            <a:gdLst>
              <a:gd name="T0" fmla="*/ 0 w 21600"/>
              <a:gd name="T1" fmla="*/ 0 h 20886"/>
              <a:gd name="T2" fmla="*/ 2147483647 w 21600"/>
              <a:gd name="T3" fmla="*/ 0 h 20886"/>
              <a:gd name="T4" fmla="*/ 2147483647 w 21600"/>
              <a:gd name="T5" fmla="*/ 2147483647 h 20886"/>
              <a:gd name="T6" fmla="*/ 0 w 21600"/>
              <a:gd name="T7" fmla="*/ 2147483647 h 20886"/>
              <a:gd name="T8" fmla="*/ 0 w 21600"/>
              <a:gd name="T9" fmla="*/ 0 h 20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886">
                <a:moveTo>
                  <a:pt x="0" y="0"/>
                </a:moveTo>
                <a:lnTo>
                  <a:pt x="21600" y="0"/>
                </a:lnTo>
                <a:lnTo>
                  <a:pt x="21600" y="18317"/>
                </a:lnTo>
                <a:cubicBezTo>
                  <a:pt x="10854" y="11350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05000" y="152401"/>
            <a:ext cx="6781800" cy="1828800"/>
          </a:xfrm>
        </p:spPr>
        <p:txBody>
          <a:bodyPr/>
          <a:lstStyle>
            <a:lvl1pPr>
              <a:defRPr b="1" baseline="0"/>
            </a:lvl1pPr>
          </a:lstStyle>
          <a:p>
            <a:pPr lvl="0"/>
            <a:r>
              <a:rPr lang="en-US" noProof="0" dirty="0" smtClean="0"/>
              <a:t>Update on Work of the State Board of Education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9" y="609600"/>
            <a:ext cx="1299201" cy="12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38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E7E24-DB73-4797-9866-798276DAFC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454039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2554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2EC2D2-A3BD-4793-8B6E-854D21E824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457200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2189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1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23DCB8-02BF-4500-A435-B5A83B8035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454039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759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8B2EC8-0FFC-4A16-A65B-23A02D1049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497695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2599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735B57-E189-4CCB-9D15-68DACE8804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074174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532A52-43C3-4CBE-8729-2A293C9DD2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5128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E7E24-DB73-4797-9866-798276DAFC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696307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8580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981201"/>
            <a:ext cx="6858001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4114800"/>
            <a:ext cx="6858001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1559-C2DB-49C7-99BB-1A5738BABC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8837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1447800" y="2209800"/>
            <a:ext cx="7696200" cy="1524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txBody>
          <a:bodyPr wrap="none" lIns="91430" tIns="45716" rIns="91430" bIns="45716" anchor="ctr"/>
          <a:lstStyle/>
          <a:p>
            <a:pPr defTabSz="9143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54"/>
              </a:solidFill>
              <a:cs typeface="Arial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371601" y="6096001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srgbClr val="070C51"/>
              </a:solidFill>
              <a:latin typeface="Calibri" pitchFamily="34" charset="0"/>
              <a:cs typeface="Calibri" pitchFamily="34" charset="0"/>
            </a:endParaRPr>
          </a:p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CALIFORNIA STATE BOARD OF EDUCATION</a:t>
            </a:r>
          </a:p>
          <a:p>
            <a:pPr defTabSz="914303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alt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1" descr="C:\Users\scoelab\AppData\Local\Microsoft\Windows\Temporary Internet Files\Content.IE5\N4SAVRRO\MP900439571[1]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3636964"/>
            <a:ext cx="3135313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P900426501[1]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54513" y="3636964"/>
            <a:ext cx="1924050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P900439561[1]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78563" y="3636964"/>
            <a:ext cx="2865437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5400000" flipV="1">
            <a:off x="-2624931" y="2620169"/>
            <a:ext cx="6862763" cy="1628776"/>
          </a:xfrm>
          <a:custGeom>
            <a:avLst/>
            <a:gdLst>
              <a:gd name="T0" fmla="*/ 0 w 21600"/>
              <a:gd name="T1" fmla="*/ 0 h 20886"/>
              <a:gd name="T2" fmla="*/ 2147483647 w 21600"/>
              <a:gd name="T3" fmla="*/ 0 h 20886"/>
              <a:gd name="T4" fmla="*/ 2147483647 w 21600"/>
              <a:gd name="T5" fmla="*/ 2147483647 h 20886"/>
              <a:gd name="T6" fmla="*/ 0 w 21600"/>
              <a:gd name="T7" fmla="*/ 2147483647 h 20886"/>
              <a:gd name="T8" fmla="*/ 0 w 21600"/>
              <a:gd name="T9" fmla="*/ 0 h 20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886">
                <a:moveTo>
                  <a:pt x="0" y="0"/>
                </a:moveTo>
                <a:lnTo>
                  <a:pt x="21600" y="0"/>
                </a:lnTo>
                <a:lnTo>
                  <a:pt x="21600" y="18317"/>
                </a:lnTo>
                <a:cubicBezTo>
                  <a:pt x="10854" y="11350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05000" y="152401"/>
            <a:ext cx="6781800" cy="1828800"/>
          </a:xfrm>
        </p:spPr>
        <p:txBody>
          <a:bodyPr/>
          <a:lstStyle>
            <a:lvl1pPr>
              <a:defRPr b="1" baseline="0"/>
            </a:lvl1pPr>
          </a:lstStyle>
          <a:p>
            <a:pPr lvl="0"/>
            <a:r>
              <a:rPr lang="en-US" noProof="0" dirty="0" smtClean="0"/>
              <a:t>Update on Work of the State Board of Education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9" y="698243"/>
            <a:ext cx="1299201" cy="12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842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E7E24-DB73-4797-9866-798276DAFC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594948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2EC2D2-A3BD-4793-8B6E-854D21E824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168896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735B57-E189-4CCB-9D15-68DACE8804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808739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7D6759-0F52-4BD0-961B-903AF4F615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923562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8BE08B-514A-4F88-9967-2288D4E972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593145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DE352-5906-4CAB-B546-C5352A6FD9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347687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BD742-4BAA-4CE0-B862-29944DA18F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8051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532A52-43C3-4CBE-8729-2A293C9DD2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993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2EC2D2-A3BD-4793-8B6E-854D21E824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03006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8580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981201"/>
            <a:ext cx="6858001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4114800"/>
            <a:ext cx="6858001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1559-C2DB-49C7-99BB-1A5738BABC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46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E336-4CED-4852-827D-562D7044B7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3285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4513" y="1141413"/>
            <a:ext cx="8054975" cy="0"/>
          </a:xfrm>
          <a:prstGeom prst="line">
            <a:avLst/>
          </a:prstGeom>
          <a:ln>
            <a:solidFill>
              <a:srgbClr val="9BC8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548640"/>
            <a:ext cx="8054975" cy="566738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11376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1342"/>
            <a:ext cx="8229600" cy="4684822"/>
          </a:xfrm>
        </p:spPr>
        <p:txBody>
          <a:bodyPr/>
          <a:lstStyle>
            <a:lvl1pPr>
              <a:defRPr>
                <a:solidFill>
                  <a:srgbClr val="11376F"/>
                </a:solidFill>
              </a:defRPr>
            </a:lvl1pPr>
            <a:lvl2pPr>
              <a:defRPr>
                <a:solidFill>
                  <a:srgbClr val="11376F"/>
                </a:solidFill>
              </a:defRPr>
            </a:lvl2pPr>
            <a:lvl3pPr>
              <a:defRPr>
                <a:solidFill>
                  <a:srgbClr val="11376F"/>
                </a:solidFill>
              </a:defRPr>
            </a:lvl3pPr>
            <a:lvl4pPr>
              <a:defRPr>
                <a:solidFill>
                  <a:srgbClr val="11376F"/>
                </a:solidFill>
              </a:defRPr>
            </a:lvl4pPr>
            <a:lvl5pPr>
              <a:defRPr>
                <a:solidFill>
                  <a:srgbClr val="11376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3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4513" y="1141413"/>
            <a:ext cx="8054975" cy="0"/>
          </a:xfrm>
          <a:prstGeom prst="line">
            <a:avLst/>
          </a:prstGeom>
          <a:ln>
            <a:solidFill>
              <a:srgbClr val="78AF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4513" y="548640"/>
            <a:ext cx="8054975" cy="566738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174C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735B57-E189-4CCB-9D15-68DACE8804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3479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7D6759-0F52-4BD0-961B-903AF4F615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37929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8BE08B-514A-4F88-9967-2288D4E972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34113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DE352-5906-4CAB-B546-C5352A6FD9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151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BD742-4BAA-4CE0-B862-29944DA18F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464628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532A52-43C3-4CBE-8729-2A293C9DD2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43035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EEDE2">
              <a:alpha val="6313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solidFill>
                <a:srgbClr val="00005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905000" y="609600"/>
            <a:ext cx="6858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905000" y="1981200"/>
            <a:ext cx="68580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7091364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6A952256-3304-44B9-B535-64395D0782E3}" type="slidenum">
              <a:rPr lang="en-US" altLang="en-US"/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 rot="5400000" flipV="1">
            <a:off x="-2624931" y="2620169"/>
            <a:ext cx="6862763" cy="1628776"/>
          </a:xfrm>
          <a:custGeom>
            <a:avLst/>
            <a:gdLst>
              <a:gd name="T0" fmla="*/ 0 w 21600"/>
              <a:gd name="T1" fmla="*/ 0 h 20886"/>
              <a:gd name="T2" fmla="*/ 2147483647 w 21600"/>
              <a:gd name="T3" fmla="*/ 0 h 20886"/>
              <a:gd name="T4" fmla="*/ 2147483647 w 21600"/>
              <a:gd name="T5" fmla="*/ 2147483647 h 20886"/>
              <a:gd name="T6" fmla="*/ 0 w 21600"/>
              <a:gd name="T7" fmla="*/ 2147483647 h 20886"/>
              <a:gd name="T8" fmla="*/ 0 w 21600"/>
              <a:gd name="T9" fmla="*/ 0 h 20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886">
                <a:moveTo>
                  <a:pt x="0" y="0"/>
                </a:moveTo>
                <a:lnTo>
                  <a:pt x="21600" y="0"/>
                </a:lnTo>
                <a:lnTo>
                  <a:pt x="21600" y="18317"/>
                </a:lnTo>
                <a:cubicBezTo>
                  <a:pt x="10854" y="11350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 userDrawn="1"/>
        </p:nvSpPr>
        <p:spPr bwMode="auto">
          <a:xfrm>
            <a:off x="76201" y="20574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CALIFORNIA STATE BOARD OF EDUCATION</a:t>
            </a:r>
          </a:p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1" y="379678"/>
            <a:ext cx="1304778" cy="13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0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15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4" indent="-3428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871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2879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03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182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333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8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37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88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EEDE2">
              <a:alpha val="6313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solidFill>
                <a:srgbClr val="00005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905000" y="609600"/>
            <a:ext cx="6858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905000" y="1981200"/>
            <a:ext cx="68580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7091364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6A952256-3304-44B9-B535-64395D0782E3}" type="slidenum">
              <a:rPr lang="en-US" altLang="en-US"/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 rot="5400000" flipV="1">
            <a:off x="-2624931" y="2620169"/>
            <a:ext cx="6862763" cy="1628776"/>
          </a:xfrm>
          <a:custGeom>
            <a:avLst/>
            <a:gdLst>
              <a:gd name="T0" fmla="*/ 0 w 21600"/>
              <a:gd name="T1" fmla="*/ 0 h 20886"/>
              <a:gd name="T2" fmla="*/ 2147483647 w 21600"/>
              <a:gd name="T3" fmla="*/ 0 h 20886"/>
              <a:gd name="T4" fmla="*/ 2147483647 w 21600"/>
              <a:gd name="T5" fmla="*/ 2147483647 h 20886"/>
              <a:gd name="T6" fmla="*/ 0 w 21600"/>
              <a:gd name="T7" fmla="*/ 2147483647 h 20886"/>
              <a:gd name="T8" fmla="*/ 0 w 21600"/>
              <a:gd name="T9" fmla="*/ 0 h 20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886">
                <a:moveTo>
                  <a:pt x="0" y="0"/>
                </a:moveTo>
                <a:lnTo>
                  <a:pt x="21600" y="0"/>
                </a:lnTo>
                <a:lnTo>
                  <a:pt x="21600" y="18317"/>
                </a:lnTo>
                <a:cubicBezTo>
                  <a:pt x="10854" y="11350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 userDrawn="1"/>
        </p:nvSpPr>
        <p:spPr bwMode="auto">
          <a:xfrm>
            <a:off x="76201" y="20574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CALIFORNIA STATE BOARD OF EDUCATION</a:t>
            </a:r>
          </a:p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78" y="457200"/>
            <a:ext cx="129894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15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4" indent="-3428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871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2879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03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182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333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8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37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88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EEDE2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00" dirty="0">
              <a:solidFill>
                <a:srgbClr val="00005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905000" y="609600"/>
            <a:ext cx="6858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905000" y="1981200"/>
            <a:ext cx="68580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7091364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6A952256-3304-44B9-B535-64395D0782E3}" type="slidenum">
              <a:rPr lang="en-US" altLang="en-US"/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 rot="5400000" flipV="1">
            <a:off x="-2624931" y="2620169"/>
            <a:ext cx="6862763" cy="1628776"/>
          </a:xfrm>
          <a:custGeom>
            <a:avLst/>
            <a:gdLst>
              <a:gd name="T0" fmla="*/ 0 w 21600"/>
              <a:gd name="T1" fmla="*/ 0 h 20886"/>
              <a:gd name="T2" fmla="*/ 2147483647 w 21600"/>
              <a:gd name="T3" fmla="*/ 0 h 20886"/>
              <a:gd name="T4" fmla="*/ 2147483647 w 21600"/>
              <a:gd name="T5" fmla="*/ 2147483647 h 20886"/>
              <a:gd name="T6" fmla="*/ 0 w 21600"/>
              <a:gd name="T7" fmla="*/ 2147483647 h 20886"/>
              <a:gd name="T8" fmla="*/ 0 w 21600"/>
              <a:gd name="T9" fmla="*/ 0 h 20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886">
                <a:moveTo>
                  <a:pt x="0" y="0"/>
                </a:moveTo>
                <a:lnTo>
                  <a:pt x="21600" y="0"/>
                </a:lnTo>
                <a:lnTo>
                  <a:pt x="21600" y="18317"/>
                </a:lnTo>
                <a:cubicBezTo>
                  <a:pt x="10854" y="11350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1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 userDrawn="1"/>
        </p:nvSpPr>
        <p:spPr bwMode="auto">
          <a:xfrm>
            <a:off x="76201" y="20574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 smtClean="0">
                <a:solidFill>
                  <a:srgbClr val="070C51"/>
                </a:solidFill>
                <a:latin typeface="Calibri" pitchFamily="34" charset="0"/>
                <a:cs typeface="Calibri" pitchFamily="34" charset="0"/>
              </a:rPr>
              <a:t>CALIFORNIA STATE BOARD OF EDUCATION</a:t>
            </a:r>
          </a:p>
          <a:p>
            <a:pPr algn="ctr" defTabSz="91430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1" y="379678"/>
            <a:ext cx="1304778" cy="13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15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4" indent="-3428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871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2879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03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182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333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8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37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88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</a:t>
            </a:r>
            <a:r>
              <a:rPr lang="en-US" dirty="0" smtClean="0"/>
              <a:t>Policies: </a:t>
            </a:r>
            <a:r>
              <a:rPr lang="en-US" dirty="0"/>
              <a:t>Orchestrating the Common Core Mathematics </a:t>
            </a:r>
            <a:r>
              <a:rPr lang="en-US" dirty="0" smtClean="0"/>
              <a:t>Classroom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0300" y="2581322"/>
            <a:ext cx="628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Ilene W. Straus, Vice President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California State Board of Education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72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51" y="0"/>
            <a:ext cx="68580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LCFF Revenue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852" y="926691"/>
            <a:ext cx="7634748" cy="489646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Since </a:t>
            </a:r>
            <a:r>
              <a:rPr lang="en-US" dirty="0"/>
              <a:t>2011‑12, </a:t>
            </a:r>
            <a:r>
              <a:rPr lang="en-US" dirty="0" smtClean="0"/>
              <a:t>K‑12 education funding </a:t>
            </a:r>
            <a:r>
              <a:rPr lang="en-US" dirty="0"/>
              <a:t>has grown by more than $18.6 billion, </a:t>
            </a:r>
            <a:r>
              <a:rPr lang="en-US" dirty="0" smtClean="0"/>
              <a:t>more </a:t>
            </a:r>
            <a:r>
              <a:rPr lang="en-US" dirty="0"/>
              <a:t>than $3,000 per </a:t>
            </a:r>
            <a:r>
              <a:rPr lang="en-US" dirty="0" smtClean="0"/>
              <a:t>student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Full LCFF implementation target originally set for 2020-21, revenue increases have accelerated LCFF implementation</a:t>
            </a:r>
          </a:p>
          <a:p>
            <a:endParaRPr lang="en-US" dirty="0" smtClean="0"/>
          </a:p>
          <a:p>
            <a:r>
              <a:rPr lang="en-US" dirty="0" smtClean="0"/>
              <a:t>2015-16 State Budget included: </a:t>
            </a:r>
          </a:p>
          <a:p>
            <a:pPr marL="0" indent="0">
              <a:buNone/>
            </a:pPr>
            <a:r>
              <a:rPr lang="en-US" dirty="0" smtClean="0"/>
              <a:t>	$52 billion to LCFF - 13 % increase in funding </a:t>
            </a:r>
          </a:p>
          <a:p>
            <a:pPr marL="0" indent="0">
              <a:buNone/>
            </a:pPr>
            <a:r>
              <a:rPr lang="en-US" dirty="0" smtClean="0"/>
              <a:t>	$</a:t>
            </a:r>
            <a:r>
              <a:rPr lang="en-US" dirty="0"/>
              <a:t>40 million </a:t>
            </a:r>
            <a:r>
              <a:rPr lang="en-US" dirty="0" smtClean="0"/>
              <a:t>to county </a:t>
            </a:r>
            <a:r>
              <a:rPr lang="en-US" dirty="0"/>
              <a:t>offices of education to </a:t>
            </a:r>
            <a:r>
              <a:rPr lang="en-US" dirty="0" smtClean="0"/>
              <a:t>			support local implementation efforts</a:t>
            </a:r>
            <a:endParaRPr lang="en-US" dirty="0"/>
          </a:p>
        </p:txBody>
      </p:sp>
      <p:pic>
        <p:nvPicPr>
          <p:cNvPr id="13314" name="Picture 2" descr="Image result for school fu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19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391400" cy="1329182"/>
          </a:xfrm>
        </p:spPr>
        <p:txBody>
          <a:bodyPr/>
          <a:lstStyle/>
          <a:p>
            <a:r>
              <a:rPr lang="en-US" altLang="en-US" b="1" dirty="0" smtClean="0"/>
              <a:t>New Accountability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3244" y="980768"/>
            <a:ext cx="7005637" cy="4953000"/>
          </a:xfrm>
        </p:spPr>
        <p:txBody>
          <a:bodyPr/>
          <a:lstStyle/>
          <a:p>
            <a:pPr lvl="0">
              <a:defRPr/>
            </a:pPr>
            <a:r>
              <a:rPr lang="en-US" sz="2800" b="1" dirty="0" smtClean="0"/>
              <a:t>Purposes</a:t>
            </a:r>
            <a:r>
              <a:rPr lang="en-US" sz="2800" dirty="0" smtClean="0"/>
              <a:t>: </a:t>
            </a:r>
            <a:r>
              <a:rPr lang="en-US" sz="2800" dirty="0"/>
              <a:t>students college and career ready, increase district and school capacity and drive continuous improvement 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Foundation</a:t>
            </a:r>
            <a:r>
              <a:rPr lang="en-US" sz="2800" dirty="0" smtClean="0"/>
              <a:t>: state priorities (statutorily enacted and signed by the Governor), student content standards, CAASPP, LCFF,  LCAPs, Evaluation Rubrics, and technical assistance</a:t>
            </a:r>
          </a:p>
          <a:p>
            <a:pPr>
              <a:defRPr/>
            </a:pPr>
            <a:r>
              <a:rPr lang="en-US" sz="2800" b="1" dirty="0" smtClean="0"/>
              <a:t>Focus</a:t>
            </a:r>
            <a:r>
              <a:rPr lang="en-US" sz="2800" dirty="0" smtClean="0"/>
              <a:t>:  broader set of outcomes than in the past, multiple measures that reflect more clearly what students need in order to be prepared for college, careers, citizenship, and life!</a:t>
            </a:r>
          </a:p>
          <a:p>
            <a:pPr>
              <a:defRPr/>
            </a:pPr>
            <a:endParaRPr lang="en-US" sz="2800" dirty="0" smtClean="0"/>
          </a:p>
          <a:p>
            <a:pPr marL="0" indent="0" algn="r">
              <a:buNone/>
              <a:defRPr/>
            </a:pPr>
            <a:r>
              <a:rPr lang="en-US" sz="1600" dirty="0" smtClean="0"/>
              <a:t> 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Oval 3" descr="There are three bullets with text on the slide, a description of the purposes, foundation, and  focus of the new accountability system. A red circle outlines the content in the bullet on the Foundation: state priorites, (statutorily enacted and signed by the Governor), student content standards, CAASPP, LCFF, LCAPs, Evaluation Rubrics and technical assistance, for emphasis." title="New Accountability System"/>
          <p:cNvSpPr/>
          <p:nvPr/>
        </p:nvSpPr>
        <p:spPr bwMode="auto">
          <a:xfrm>
            <a:off x="1676400" y="2309950"/>
            <a:ext cx="6858000" cy="22620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 smtClean="0">
              <a:solidFill>
                <a:srgbClr val="000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72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858001" cy="1531374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Effectiveness </a:t>
            </a:r>
            <a:r>
              <a:rPr lang="en-US" altLang="en-US" dirty="0"/>
              <a:t>Framework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4999" y="1238864"/>
            <a:ext cx="6858001" cy="4562168"/>
          </a:xfrm>
        </p:spPr>
        <p:txBody>
          <a:bodyPr/>
          <a:lstStyle/>
          <a:p>
            <a:r>
              <a:rPr lang="en-US" altLang="en-US" sz="2800" dirty="0"/>
              <a:t>To be effective, reforms must influence classroom instruction (Improved instruction will lead to increased pupil performance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r>
              <a:rPr lang="en-US" altLang="en-US" sz="2800" dirty="0"/>
              <a:t>To be effective, reforms must incorporate knowledge about effective practice (e.g. classroom teaching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r>
              <a:rPr lang="en-US" altLang="en-US" sz="2800" dirty="0"/>
              <a:t>Professional development of teachers often ineffective or under-financed</a:t>
            </a:r>
          </a:p>
          <a:p>
            <a:endParaRPr lang="en-US" altLang="en-US" sz="2800" dirty="0"/>
          </a:p>
        </p:txBody>
      </p:sp>
      <p:pic>
        <p:nvPicPr>
          <p:cNvPr id="5124" name="Picture 4" descr="Image result for 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8157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72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&amp;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</a:p>
          <a:p>
            <a:r>
              <a:rPr lang="en-US" dirty="0" smtClean="0"/>
              <a:t>Frameworks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Rollouts</a:t>
            </a:r>
          </a:p>
          <a:p>
            <a:r>
              <a:rPr lang="en-US" dirty="0" smtClean="0"/>
              <a:t>Website </a:t>
            </a:r>
            <a:r>
              <a:rPr lang="en-US" dirty="0" smtClean="0"/>
              <a:t>resources</a:t>
            </a:r>
            <a:endParaRPr lang="en-US" dirty="0" smtClean="0"/>
          </a:p>
          <a:p>
            <a:r>
              <a:rPr lang="en-US" dirty="0" smtClean="0"/>
              <a:t>Digital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026" name="Picture 2" descr="Image result fo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47339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41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 &amp;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funding allocation for PD</a:t>
            </a:r>
          </a:p>
          <a:p>
            <a:r>
              <a:rPr lang="en-US" dirty="0" smtClean="0"/>
              <a:t>Regions</a:t>
            </a:r>
            <a:endParaRPr lang="en-US" dirty="0" smtClean="0"/>
          </a:p>
          <a:p>
            <a:r>
              <a:rPr lang="en-US" dirty="0" smtClean="0"/>
              <a:t>County Offices</a:t>
            </a:r>
          </a:p>
          <a:p>
            <a:r>
              <a:rPr lang="en-US" dirty="0" smtClean="0"/>
              <a:t>Subject matter projects</a:t>
            </a:r>
          </a:p>
          <a:p>
            <a:r>
              <a:rPr lang="en-US" dirty="0" smtClean="0"/>
              <a:t>Professional organizations</a:t>
            </a:r>
          </a:p>
          <a:p>
            <a:r>
              <a:rPr lang="en-US" dirty="0" smtClean="0"/>
              <a:t>Networks</a:t>
            </a:r>
          </a:p>
          <a:p>
            <a:r>
              <a:rPr lang="en-US" dirty="0" smtClean="0"/>
              <a:t>Digital resources</a:t>
            </a:r>
          </a:p>
          <a:p>
            <a:r>
              <a:rPr lang="en-US" dirty="0" smtClean="0"/>
              <a:t>Partnerships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1364" y="6248400"/>
            <a:ext cx="1676400" cy="457200"/>
          </a:xfrm>
        </p:spPr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2054" name="Picture 6" descr="Image result for educa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5548313"/>
            <a:ext cx="36480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9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Practices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and Leaders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Coaching</a:t>
            </a:r>
          </a:p>
          <a:p>
            <a:r>
              <a:rPr lang="en-US" dirty="0" smtClean="0"/>
              <a:t>Teacher leads</a:t>
            </a:r>
          </a:p>
          <a:p>
            <a:r>
              <a:rPr lang="en-US" dirty="0" smtClean="0"/>
              <a:t>Professional Learning Communities</a:t>
            </a:r>
          </a:p>
          <a:p>
            <a:r>
              <a:rPr lang="en-US" dirty="0" smtClean="0"/>
              <a:t>Ongoing support:  throughout career</a:t>
            </a:r>
          </a:p>
          <a:p>
            <a:r>
              <a:rPr lang="en-US" dirty="0" smtClean="0"/>
              <a:t>Consistent time job alike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3076" name="Picture 4" descr="Image result for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42" y="254711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0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46786" y="811160"/>
            <a:ext cx="6511413" cy="4446639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Professional development content and delivery – teachers and leaders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Instructional supports and materials alignment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Implementation costs and technology infrastructure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Assessment of learning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Alignment with higher education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Communication to all stakeholders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26" y="5456899"/>
            <a:ext cx="2332775" cy="12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Lucida Sans" panose="020B0602030504020204" pitchFamily="34" charset="0"/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589708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69806" y="1066800"/>
            <a:ext cx="6688394" cy="4876800"/>
          </a:xfrm>
        </p:spPr>
        <p:txBody>
          <a:bodyPr rtlCol="0">
            <a:normAutofit/>
          </a:bodyPr>
          <a:lstStyle/>
          <a:p>
            <a:r>
              <a:rPr lang="en-US" altLang="en-US" dirty="0" smtClean="0"/>
              <a:t>Huge number of teachers to buy in and be “trained”</a:t>
            </a:r>
          </a:p>
          <a:p>
            <a:r>
              <a:rPr lang="en-US" altLang="en-US" dirty="0" smtClean="0"/>
              <a:t>Political fallout of lower scores in initial years</a:t>
            </a:r>
          </a:p>
          <a:p>
            <a:r>
              <a:rPr lang="en-US" altLang="en-US" dirty="0" smtClean="0"/>
              <a:t>Development of tests is ahead of teaching guides and materials</a:t>
            </a:r>
          </a:p>
          <a:p>
            <a:r>
              <a:rPr lang="en-US" altLang="en-US" dirty="0" smtClean="0"/>
              <a:t>Large differences between needs of post-secondary learning institutions– alignment difficult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Challenges of Implementation</a:t>
            </a:r>
            <a:endParaRPr lang="en-US" altLang="en-US" sz="3600" dirty="0" smtClean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2" name="Picture 4" descr="Image result for educa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84" y="5438774"/>
            <a:ext cx="32289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19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1876"/>
            <a:ext cx="7472082" cy="692524"/>
          </a:xfrm>
        </p:spPr>
        <p:txBody>
          <a:bodyPr/>
          <a:lstStyle/>
          <a:p>
            <a:r>
              <a:rPr lang="en-US" b="1" dirty="0" smtClean="0"/>
              <a:t>SBE Guiding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46094"/>
            <a:ext cx="7467600" cy="5764306"/>
          </a:xfrm>
        </p:spPr>
        <p:txBody>
          <a:bodyPr/>
          <a:lstStyle/>
          <a:p>
            <a:r>
              <a:rPr lang="en-US" sz="2400" dirty="0"/>
              <a:t>Articulate the </a:t>
            </a:r>
            <a:r>
              <a:rPr lang="en-US" sz="2400" b="1" dirty="0"/>
              <a:t>state’s expectations for </a:t>
            </a:r>
            <a:r>
              <a:rPr lang="en-US" sz="2400" dirty="0"/>
              <a:t>districts, charter schools and county offices of education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  <a:p>
            <a:r>
              <a:rPr lang="en-US" sz="2400" b="1" dirty="0"/>
              <a:t>Foster equity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Provide </a:t>
            </a:r>
            <a:r>
              <a:rPr lang="en-US" sz="2400" b="1" dirty="0"/>
              <a:t>useful information </a:t>
            </a:r>
            <a:r>
              <a:rPr lang="en-US" sz="2400" dirty="0"/>
              <a:t>that helps parents, districts, charter schools, county offices of education and policymakers </a:t>
            </a:r>
            <a:r>
              <a:rPr lang="en-US" sz="2400" b="1" dirty="0"/>
              <a:t>make important decisions. </a:t>
            </a:r>
            <a:endParaRPr lang="en-US" sz="2400" b="1" dirty="0" smtClean="0"/>
          </a:p>
          <a:p>
            <a:r>
              <a:rPr lang="en-US" sz="2400" b="1" dirty="0"/>
              <a:t>Build capacity </a:t>
            </a:r>
            <a:r>
              <a:rPr lang="en-US" sz="2400" dirty="0"/>
              <a:t>and increase support for districts, charter schools and county offices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  <a:p>
            <a:r>
              <a:rPr lang="en-US" sz="2400" b="1" dirty="0" smtClean="0"/>
              <a:t>Encourage </a:t>
            </a:r>
            <a:r>
              <a:rPr lang="en-US" sz="2400" b="1" dirty="0"/>
              <a:t>continuous improvement focused on student-level outcomes</a:t>
            </a:r>
            <a:r>
              <a:rPr lang="en-US" sz="2400" dirty="0"/>
              <a:t>, using multiple measures for state and local priorities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Promote </a:t>
            </a:r>
            <a:r>
              <a:rPr lang="en-US" sz="2400" b="1" dirty="0"/>
              <a:t>system-wide integration and innovation.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757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SBE Policy Statements for Evaluation Rubrics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0814" y="1676400"/>
            <a:ext cx="7052188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students are provided with </a:t>
            </a:r>
            <a:r>
              <a:rPr lang="en-US" b="1" dirty="0"/>
              <a:t>access and opportunities</a:t>
            </a:r>
            <a:r>
              <a:rPr lang="en-US" dirty="0"/>
              <a:t> that support </a:t>
            </a:r>
            <a:r>
              <a:rPr lang="en-US" dirty="0" smtClean="0"/>
              <a:t>learning.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students are </a:t>
            </a:r>
            <a:r>
              <a:rPr lang="en-US" b="1" dirty="0"/>
              <a:t>college and career ready</a:t>
            </a:r>
            <a:r>
              <a:rPr lang="en-US" dirty="0"/>
              <a:t>, exhibiting early and continuing signs of college and career </a:t>
            </a:r>
            <a:r>
              <a:rPr lang="en-US" dirty="0" smtClean="0"/>
              <a:t>readiness.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students </a:t>
            </a:r>
            <a:r>
              <a:rPr lang="en-US" b="1" dirty="0"/>
              <a:t>graduate</a:t>
            </a:r>
            <a:r>
              <a:rPr lang="en-US" dirty="0"/>
              <a:t> from high </a:t>
            </a:r>
            <a:r>
              <a:rPr lang="en-US" dirty="0" smtClean="0"/>
              <a:t>school.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30388" y="1905000"/>
            <a:ext cx="6932613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FA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280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</a:p>
          <a:p>
            <a:r>
              <a:rPr lang="en-US" dirty="0" smtClean="0"/>
              <a:t>Governor’s approach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Alignment</a:t>
            </a:r>
          </a:p>
          <a:p>
            <a:r>
              <a:rPr lang="en-US" dirty="0" smtClean="0"/>
              <a:t>Strategic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8196" name="Picture 4" descr="Image result for education re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49" y="4417142"/>
            <a:ext cx="4373852" cy="20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11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574" y="309716"/>
            <a:ext cx="7388942" cy="978309"/>
          </a:xfrm>
        </p:spPr>
        <p:txBody>
          <a:bodyPr/>
          <a:lstStyle/>
          <a:p>
            <a:r>
              <a:rPr lang="en-US" dirty="0" smtClean="0"/>
              <a:t>Takeaways: District </a:t>
            </a:r>
            <a:r>
              <a:rPr lang="en-US" dirty="0" smtClean="0"/>
              <a:t>&amp; Site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30477"/>
            <a:ext cx="6858001" cy="4532671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mplementation informed </a:t>
            </a:r>
            <a:r>
              <a:rPr lang="en-US" dirty="0"/>
              <a:t>by research, evaluation and measurement options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growth and improvement for all students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Leaders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Lessons learned;  best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4098" name="Picture 2" descr="Image result for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52" y="309716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66" y="429792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0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01253" y="2538484"/>
            <a:ext cx="7253809" cy="2838379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Common Core Standards reprise the 1990-2005 systemic standards-based reform</a:t>
            </a:r>
          </a:p>
          <a:p>
            <a:pPr eaLnBrk="1" hangingPunct="1"/>
            <a:r>
              <a:rPr lang="en-US" altLang="en-US" dirty="0" smtClean="0"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All relevant state policies need to be aligned to Common Core</a:t>
            </a:r>
          </a:p>
          <a:p>
            <a:pPr eaLnBrk="1" hangingPunct="1"/>
            <a:r>
              <a:rPr lang="en-US" altLang="en-US" dirty="0" smtClean="0"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Coherent state policy is essential 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Lucida Sans" panose="020B0602030504020204" pitchFamily="34" charset="0"/>
              </a:rPr>
              <a:t>Common Core Standards </a:t>
            </a:r>
            <a:br>
              <a:rPr lang="en-US" altLang="en-US" sz="3600" smtClean="0">
                <a:latin typeface="Lucida Sans" panose="020B0602030504020204" pitchFamily="34" charset="0"/>
              </a:rPr>
            </a:br>
            <a:r>
              <a:rPr lang="en-US" altLang="en-US" sz="3600" smtClean="0">
                <a:latin typeface="Lucida Sans" panose="020B0602030504020204" pitchFamily="34" charset="0"/>
              </a:rPr>
              <a:t>and State Policy</a:t>
            </a:r>
          </a:p>
        </p:txBody>
      </p:sp>
    </p:spTree>
    <p:extLst>
      <p:ext uri="{BB962C8B-B14F-4D97-AF65-F5344CB8AC3E}">
        <p14:creationId xmlns:p14="http://schemas.microsoft.com/office/powerpoint/2010/main" val="1339186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1381" y="412750"/>
            <a:ext cx="8185353" cy="427908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Lucida Sans" panose="020B0602030504020204" pitchFamily="34" charset="0"/>
              </a:rPr>
              <a:t>California </a:t>
            </a:r>
            <a:r>
              <a:rPr lang="en-US" sz="4000" dirty="0" smtClean="0">
                <a:latin typeface="Lucida Sans" panose="020B0602030504020204" pitchFamily="34" charset="0"/>
              </a:rPr>
              <a:t>Education Dashboard</a:t>
            </a:r>
            <a:endParaRPr lang="en-US" altLang="en-US" sz="4000" dirty="0" smtClean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9492" y="1047135"/>
            <a:ext cx="7047173" cy="4432206"/>
          </a:xfrm>
        </p:spPr>
        <p:txBody>
          <a:bodyPr/>
          <a:lstStyle/>
          <a:p>
            <a:pPr marL="76517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latin typeface="Lucida Sans" panose="020B0602030504020204" pitchFamily="34" charset="0"/>
              </a:rPr>
              <a:t>     The </a:t>
            </a:r>
            <a:r>
              <a:rPr lang="en-US" sz="2800" b="1" dirty="0" smtClean="0">
                <a:latin typeface="Lucida Sans" panose="020B0602030504020204" pitchFamily="34" charset="0"/>
              </a:rPr>
              <a:t>Good and Not-so-good:</a:t>
            </a:r>
          </a:p>
          <a:p>
            <a:pPr marL="76517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latin typeface="Lucida Sans" panose="020B0602030504020204" pitchFamily="34" charset="0"/>
              </a:rPr>
              <a:t>+</a:t>
            </a:r>
            <a:r>
              <a:rPr lang="en-US" sz="2000" dirty="0" smtClean="0">
                <a:latin typeface="Lucida Sans" panose="020B0602030504020204" pitchFamily="34" charset="0"/>
              </a:rPr>
              <a:t>  </a:t>
            </a:r>
            <a:r>
              <a:rPr lang="en-US" sz="2000" b="1" dirty="0" smtClean="0">
                <a:latin typeface="Lucida Sans" panose="020B0602030504020204" pitchFamily="34" charset="0"/>
              </a:rPr>
              <a:t>Test score growth </a:t>
            </a:r>
            <a:r>
              <a:rPr lang="en-US" sz="2000" dirty="0" smtClean="0">
                <a:latin typeface="Lucida Sans" panose="020B0602030504020204" pitchFamily="34" charset="0"/>
              </a:rPr>
              <a:t>on State Tests is impressive </a:t>
            </a:r>
          </a:p>
          <a:p>
            <a:pPr marL="76517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Lucida Sans" panose="020B0602030504020204" pitchFamily="34" charset="0"/>
              </a:rPr>
              <a:t>		from 2003-2011</a:t>
            </a:r>
          </a:p>
          <a:p>
            <a:pPr marL="594042" lvl="2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latin typeface="Lucida Sans" panose="020B0602030504020204" pitchFamily="34" charset="0"/>
              </a:rPr>
              <a:t>+ </a:t>
            </a:r>
            <a:r>
              <a:rPr lang="en-US" sz="2000" dirty="0" smtClean="0">
                <a:latin typeface="Lucida Sans" panose="020B0602030504020204" pitchFamily="34" charset="0"/>
              </a:rPr>
              <a:t>Hispanics: 20% to 42% proficiency in English </a:t>
            </a:r>
          </a:p>
          <a:p>
            <a:pPr marL="594042" lvl="2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latin typeface="Lucida Sans" panose="020B0602030504020204" pitchFamily="34" charset="0"/>
              </a:rPr>
              <a:t>+ </a:t>
            </a:r>
            <a:r>
              <a:rPr lang="en-US" sz="2000" dirty="0" smtClean="0">
                <a:latin typeface="Lucida Sans" panose="020B0602030504020204" pitchFamily="34" charset="0"/>
              </a:rPr>
              <a:t>Whites: 53% to 71% proficiency in English</a:t>
            </a:r>
          </a:p>
          <a:p>
            <a:pPr marL="594042" lvl="2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latin typeface="Lucida Sans" panose="020B0602030504020204" pitchFamily="34" charset="0"/>
              </a:rPr>
              <a:t>+</a:t>
            </a:r>
            <a:r>
              <a:rPr lang="en-US" sz="2000" dirty="0" smtClean="0">
                <a:latin typeface="Lucida Sans" panose="020B0602030504020204" pitchFamily="34" charset="0"/>
              </a:rPr>
              <a:t> African Americans: 22% to 39% proficiency in </a:t>
            </a:r>
            <a:r>
              <a:rPr lang="en-US" sz="2000" dirty="0" smtClean="0">
                <a:latin typeface="Lucida Sans" panose="020B0602030504020204" pitchFamily="34" charset="0"/>
              </a:rPr>
              <a:t>  	English</a:t>
            </a:r>
            <a:endParaRPr lang="en-US" sz="2000" dirty="0" smtClean="0">
              <a:latin typeface="Lucida Sans" panose="020B0602030504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-  </a:t>
            </a:r>
            <a:r>
              <a:rPr lang="en-US" sz="2000" dirty="0">
                <a:latin typeface="Lucida Sans" panose="020B0602030504020204" pitchFamily="34" charset="0"/>
                <a:ea typeface="ＭＳ Ｐゴシック" charset="0"/>
              </a:rPr>
              <a:t> 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  </a:t>
            </a:r>
            <a:r>
              <a:rPr lang="en-US" sz="2000" b="1" dirty="0" smtClean="0">
                <a:latin typeface="Lucida Sans" panose="020B0602030504020204" pitchFamily="34" charset="0"/>
                <a:ea typeface="ＭＳ Ｐゴシック" charset="0"/>
              </a:rPr>
              <a:t>National tests 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in math and English—CA among 	seven</a:t>
            </a:r>
            <a:r>
              <a:rPr lang="en-US" sz="2000" dirty="0">
                <a:latin typeface="Lucida Sans" panose="020B0602030504020204" pitchFamily="34" charset="0"/>
                <a:ea typeface="ＭＳ Ｐゴシック" charset="0"/>
              </a:rPr>
              <a:t> 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lowest states in USA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latin typeface="Lucida Sans" panose="020B0602030504020204" pitchFamily="34" charset="0"/>
              </a:rPr>
              <a:t>+ 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   California is 7</a:t>
            </a:r>
            <a:r>
              <a:rPr lang="en-US" sz="2000" baseline="30000" dirty="0" smtClean="0">
                <a:latin typeface="Lucida Sans" panose="020B0602030504020204" pitchFamily="34" charset="0"/>
                <a:ea typeface="ＭＳ Ｐゴシック" charset="0"/>
              </a:rPr>
              <a:t>th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 in percentage scoring 3 or higher 	on an AP exam</a:t>
            </a:r>
          </a:p>
          <a:p>
            <a:pPr marL="0" indent="0" eaLnBrk="1" fontAlgn="auto" hangingPunct="1">
              <a:lnSpc>
                <a:spcPts val="2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latin typeface="Lucida Sans" panose="020B0602030504020204" pitchFamily="34" charset="0"/>
                <a:ea typeface="ＭＳ Ｐゴシック" charset="0"/>
              </a:rPr>
              <a:t> 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     </a:t>
            </a:r>
            <a:r>
              <a:rPr lang="en-US" sz="2000" b="1" dirty="0" smtClean="0">
                <a:latin typeface="Lucida Sans" panose="020B0602030504020204" pitchFamily="34" charset="0"/>
                <a:ea typeface="ＭＳ Ｐゴシック" charset="0"/>
              </a:rPr>
              <a:t>Higher education graduation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 rates</a:t>
            </a:r>
          </a:p>
          <a:p>
            <a:pPr marL="514350" lvl="1" indent="0" eaLnBrk="1" fontAlgn="auto" hangingPunct="1">
              <a:lnSpc>
                <a:spcPts val="2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latin typeface="Lucida Sans" panose="020B0602030504020204" pitchFamily="34" charset="0"/>
                <a:ea typeface="ＭＳ Ｐゴシック" charset="0"/>
              </a:rPr>
              <a:t>+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 	4-year colleges in top 20 states</a:t>
            </a:r>
          </a:p>
          <a:p>
            <a:pPr marL="514350" lvl="1" indent="0" eaLnBrk="1" fontAlgn="auto" hangingPunct="1">
              <a:lnSpc>
                <a:spcPts val="2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-  	Overall bottom third in graduation: because  </a:t>
            </a:r>
            <a:r>
              <a:rPr lang="en-US" sz="2000" dirty="0">
                <a:latin typeface="Lucida Sans" panose="020B0602030504020204" pitchFamily="34" charset="0"/>
                <a:ea typeface="ＭＳ Ｐゴシック" charset="0"/>
              </a:rPr>
              <a:t> </a:t>
            </a:r>
            <a:r>
              <a:rPr lang="en-US" sz="2000" dirty="0" smtClean="0">
                <a:latin typeface="Lucida Sans" panose="020B0602030504020204" pitchFamily="34" charset="0"/>
                <a:ea typeface="ＭＳ Ｐゴシック" charset="0"/>
              </a:rPr>
              <a:t>       	community college graduation low (24%)</a:t>
            </a:r>
          </a:p>
          <a:p>
            <a:pPr eaLnBrk="1" hangingPunct="1">
              <a:buNone/>
            </a:pPr>
            <a:endParaRPr lang="en-US" altLang="en-US" dirty="0" smtClean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pic>
        <p:nvPicPr>
          <p:cNvPr id="11266" name="Picture 2" descr="Image result for education refo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1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49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25463" y="1778000"/>
            <a:ext cx="8229600" cy="3598863"/>
          </a:xfrm>
        </p:spPr>
        <p:txBody>
          <a:bodyPr/>
          <a:lstStyle/>
          <a:p>
            <a:pPr lvl="5">
              <a:buNone/>
            </a:pPr>
            <a:endParaRPr lang="en-US" altLang="en-US" dirty="0" smtClean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lvl="5">
              <a:buNone/>
            </a:pPr>
            <a:endParaRPr lang="en-US" altLang="en-US" dirty="0" smtClean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Percentage of All California Students by Achievement Level </a:t>
            </a:r>
            <a:endParaRPr lang="en-US" altLang="en-US" sz="3600" dirty="0" smtClean="0">
              <a:latin typeface="Lucida Sans" panose="020B0602030504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12398" y="2157274"/>
          <a:ext cx="8556395" cy="33753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8039"/>
                <a:gridCol w="1524519"/>
                <a:gridCol w="1711279"/>
                <a:gridCol w="1711279"/>
                <a:gridCol w="1711279"/>
              </a:tblGrid>
              <a:tr h="102093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Standards Exceeded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Standards</a:t>
                      </a:r>
                    </a:p>
                    <a:p>
                      <a:r>
                        <a:rPr lang="en-US" sz="1800" dirty="0" smtClean="0"/>
                        <a:t>Met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Standards Nearly Met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Standards</a:t>
                      </a:r>
                      <a:r>
                        <a:rPr lang="en-US" sz="1800" baseline="0" dirty="0" smtClean="0"/>
                        <a:t> Not Met</a:t>
                      </a:r>
                      <a:endParaRPr lang="en-US" sz="1800" dirty="0"/>
                    </a:p>
                  </a:txBody>
                  <a:tcPr anchor="b"/>
                </a:tc>
              </a:tr>
              <a:tr h="1381427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Language Arts/Literacy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16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28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25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31</a:t>
                      </a:r>
                      <a:endParaRPr lang="en-US" sz="5400" dirty="0"/>
                    </a:p>
                  </a:txBody>
                  <a:tcPr/>
                </a:tc>
              </a:tr>
              <a:tr h="972985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14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19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29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38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17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25463" y="1778000"/>
            <a:ext cx="8229600" cy="3598863"/>
          </a:xfrm>
        </p:spPr>
        <p:txBody>
          <a:bodyPr/>
          <a:lstStyle/>
          <a:p>
            <a:pPr lvl="5">
              <a:buNone/>
            </a:pPr>
            <a:endParaRPr lang="en-US" altLang="en-US" dirty="0" smtClean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lvl="5">
              <a:buNone/>
            </a:pPr>
            <a:endParaRPr lang="en-US" altLang="en-US" dirty="0" smtClean="0"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1905000" y="221277"/>
            <a:ext cx="6858001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Baseline Findings</a:t>
            </a:r>
            <a:endParaRPr lang="en-US" altLang="en-US" sz="3600" dirty="0" smtClean="0">
              <a:latin typeface="Lucida Sans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996" y="1181100"/>
            <a:ext cx="70000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sz="3600" dirty="0" smtClean="0"/>
              <a:t>ELA versus Math Trends</a:t>
            </a:r>
          </a:p>
          <a:p>
            <a:pPr>
              <a:buFont typeface="Arial"/>
              <a:buChar char="•"/>
              <a:defRPr/>
            </a:pPr>
            <a:r>
              <a:rPr lang="en-US" sz="3600" dirty="0" smtClean="0"/>
              <a:t>Grade 11 ELA scores</a:t>
            </a:r>
          </a:p>
          <a:p>
            <a:pPr>
              <a:buFont typeface="Arial"/>
              <a:buChar char="•"/>
              <a:defRPr/>
            </a:pPr>
            <a:r>
              <a:rPr lang="en-US" sz="3600" dirty="0" smtClean="0"/>
              <a:t>Achievement Gaps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	African-Americans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	English Learners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	Economically Disadvantaged</a:t>
            </a:r>
          </a:p>
          <a:p>
            <a:endParaRPr lang="en-US" dirty="0"/>
          </a:p>
        </p:txBody>
      </p:sp>
      <p:pic>
        <p:nvPicPr>
          <p:cNvPr id="9218" name="Picture 2" descr="Image result for education re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23" y="4874420"/>
            <a:ext cx="3479480" cy="16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57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27" y="199872"/>
            <a:ext cx="7093974" cy="921005"/>
          </a:xfrm>
        </p:spPr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3" y="2346681"/>
            <a:ext cx="6858001" cy="4975123"/>
          </a:xfrm>
        </p:spPr>
        <p:txBody>
          <a:bodyPr/>
          <a:lstStyle/>
          <a:p>
            <a:r>
              <a:rPr lang="en-US" dirty="0" smtClean="0"/>
              <a:t>Complex system</a:t>
            </a:r>
          </a:p>
          <a:p>
            <a:r>
              <a:rPr lang="en-US" dirty="0" err="1" smtClean="0"/>
              <a:t>Categoricals</a:t>
            </a:r>
            <a:endParaRPr lang="en-US" dirty="0" smtClean="0"/>
          </a:p>
          <a:p>
            <a:r>
              <a:rPr lang="en-US" dirty="0" smtClean="0"/>
              <a:t>Paradigm shift – simpler, fairer</a:t>
            </a:r>
          </a:p>
          <a:p>
            <a:r>
              <a:rPr lang="en-US" dirty="0" smtClean="0"/>
              <a:t>State guidelines</a:t>
            </a:r>
          </a:p>
          <a:p>
            <a:r>
              <a:rPr lang="en-US" dirty="0" smtClean="0"/>
              <a:t>Local decision-making</a:t>
            </a:r>
          </a:p>
          <a:p>
            <a:r>
              <a:rPr lang="en-US" dirty="0" smtClean="0"/>
              <a:t>County oversight</a:t>
            </a:r>
          </a:p>
          <a:p>
            <a:r>
              <a:rPr lang="en-US" dirty="0" smtClean="0"/>
              <a:t>Support/Technical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E24-DB73-4797-9866-798276DAFC9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146" name="Picture 2" descr="Image result for education f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6" y="1305078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13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280219"/>
            <a:ext cx="6858001" cy="2032819"/>
          </a:xfrm>
        </p:spPr>
        <p:txBody>
          <a:bodyPr/>
          <a:lstStyle/>
          <a:p>
            <a:r>
              <a:rPr lang="en-US" dirty="0" smtClean="0"/>
              <a:t>Principles for LCFF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039" y="1106129"/>
            <a:ext cx="6858001" cy="4989871"/>
          </a:xfrm>
        </p:spPr>
        <p:txBody>
          <a:bodyPr>
            <a:normAutofit/>
          </a:bodyPr>
          <a:lstStyle/>
          <a:p>
            <a:r>
              <a:rPr lang="en-US" dirty="0" smtClean="0"/>
              <a:t>Revenue allocations should be guided by student </a:t>
            </a:r>
            <a:r>
              <a:rPr lang="en-US" dirty="0" smtClean="0"/>
              <a:t>needs</a:t>
            </a:r>
            <a:endParaRPr lang="en-US" dirty="0" smtClean="0"/>
          </a:p>
          <a:p>
            <a:r>
              <a:rPr lang="en-US" dirty="0" smtClean="0"/>
              <a:t>The system as whole should be simple, transparent, and easily </a:t>
            </a:r>
            <a:r>
              <a:rPr lang="en-US" dirty="0" smtClean="0"/>
              <a:t>understood</a:t>
            </a:r>
            <a:endParaRPr lang="en-US" dirty="0" smtClean="0"/>
          </a:p>
          <a:p>
            <a:r>
              <a:rPr lang="en-US" dirty="0" smtClean="0"/>
              <a:t>Reforms should apply to new money going forward, without reducing any district’s current allocation</a:t>
            </a:r>
            <a:endParaRPr lang="en-US" dirty="0"/>
          </a:p>
        </p:txBody>
      </p:sp>
      <p:sp>
        <p:nvSpPr>
          <p:cNvPr id="8" name="AutoShape 10" descr="Image result for school fund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Image result for school fund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Image result for school fun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Image result for school fun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school fun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6" descr="Image result for school fund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8" descr="Image result for school fund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0" descr="Image result for school fund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2" descr="Image result for school fund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6" descr="Image result for school fundi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8" descr="Image result for school fundi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28" name="Picture 40" descr="Image result for school fu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21" y="5438774"/>
            <a:ext cx="34671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12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6142"/>
            <a:ext cx="6858001" cy="1143000"/>
          </a:xfrm>
        </p:spPr>
        <p:txBody>
          <a:bodyPr/>
          <a:lstStyle/>
          <a:p>
            <a:r>
              <a:rPr lang="en-US" dirty="0" smtClean="0"/>
              <a:t>The Local Control Funding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1" y="1494504"/>
            <a:ext cx="6858001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Includes a Base Grant for all LEAs</a:t>
            </a:r>
          </a:p>
          <a:p>
            <a:endParaRPr lang="en-US" dirty="0" smtClean="0"/>
          </a:p>
          <a:p>
            <a:r>
              <a:rPr lang="en-US" dirty="0" smtClean="0"/>
              <a:t>Provides Supplemental and Concentration Grants for low-income students, English learners and foster youth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an </a:t>
            </a:r>
            <a:r>
              <a:rPr lang="en-US" dirty="0" smtClean="0"/>
              <a:t>Adjustment </a:t>
            </a:r>
            <a:r>
              <a:rPr lang="en-US" dirty="0"/>
              <a:t>for </a:t>
            </a:r>
            <a:r>
              <a:rPr lang="en-US" dirty="0" smtClean="0"/>
              <a:t>Grade Spans</a:t>
            </a:r>
          </a:p>
          <a:p>
            <a:endParaRPr lang="en-US" dirty="0" smtClean="0"/>
          </a:p>
          <a:p>
            <a:r>
              <a:rPr lang="en-US" dirty="0" smtClean="0"/>
              <a:t>Requires Local Control and Accountability Plans (LCAPs), linking </a:t>
            </a:r>
            <a:r>
              <a:rPr lang="en-US" dirty="0"/>
              <a:t>transparency and accountability directly to the local budgeting process </a:t>
            </a:r>
          </a:p>
        </p:txBody>
      </p:sp>
      <p:pic>
        <p:nvPicPr>
          <p:cNvPr id="7170" name="Picture 2" descr="Image result for education f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6849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83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Jg7MUFQPRmO5DCgImR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uxzR1vqBD1ThkxrjdO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0VWMSdnFTX0L8QCTBr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Jg7MUFQPRmO5DCgImR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Jg7MUFQPRmO5DCgImRnt"/>
</p:tagLst>
</file>

<file path=ppt/theme/theme1.xml><?xml version="1.0" encoding="utf-8"?>
<a:theme xmlns:a="http://schemas.openxmlformats.org/drawingml/2006/main" name="1_Blank Presentation">
  <a:themeElements>
    <a:clrScheme name="CCSS">
      <a:dk1>
        <a:srgbClr val="000066"/>
      </a:dk1>
      <a:lt1>
        <a:sysClr val="window" lastClr="FFFFFF"/>
      </a:lt1>
      <a:dk2>
        <a:srgbClr val="800000"/>
      </a:dk2>
      <a:lt2>
        <a:srgbClr val="FFCC81"/>
      </a:lt2>
      <a:accent1>
        <a:srgbClr val="0000FA"/>
      </a:accent1>
      <a:accent2>
        <a:srgbClr val="FF0909"/>
      </a:accent2>
      <a:accent3>
        <a:srgbClr val="B7B7FF"/>
      </a:accent3>
      <a:accent4>
        <a:srgbClr val="FFC9C9"/>
      </a:accent4>
      <a:accent5>
        <a:srgbClr val="9966FF"/>
      </a:accent5>
      <a:accent6>
        <a:srgbClr val="0099CC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CCSS">
      <a:dk1>
        <a:srgbClr val="000066"/>
      </a:dk1>
      <a:lt1>
        <a:sysClr val="window" lastClr="FFFFFF"/>
      </a:lt1>
      <a:dk2>
        <a:srgbClr val="800000"/>
      </a:dk2>
      <a:lt2>
        <a:srgbClr val="FFCC81"/>
      </a:lt2>
      <a:accent1>
        <a:srgbClr val="0000FA"/>
      </a:accent1>
      <a:accent2>
        <a:srgbClr val="FF0909"/>
      </a:accent2>
      <a:accent3>
        <a:srgbClr val="B7B7FF"/>
      </a:accent3>
      <a:accent4>
        <a:srgbClr val="FFC9C9"/>
      </a:accent4>
      <a:accent5>
        <a:srgbClr val="9966FF"/>
      </a:accent5>
      <a:accent6>
        <a:srgbClr val="0099CC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CCSS">
      <a:dk1>
        <a:srgbClr val="000066"/>
      </a:dk1>
      <a:lt1>
        <a:sysClr val="window" lastClr="FFFFFF"/>
      </a:lt1>
      <a:dk2>
        <a:srgbClr val="800000"/>
      </a:dk2>
      <a:lt2>
        <a:srgbClr val="FFCC81"/>
      </a:lt2>
      <a:accent1>
        <a:srgbClr val="0000FA"/>
      </a:accent1>
      <a:accent2>
        <a:srgbClr val="FF0909"/>
      </a:accent2>
      <a:accent3>
        <a:srgbClr val="B7B7FF"/>
      </a:accent3>
      <a:accent4>
        <a:srgbClr val="FFC9C9"/>
      </a:accent4>
      <a:accent5>
        <a:srgbClr val="9966FF"/>
      </a:accent5>
      <a:accent6>
        <a:srgbClr val="0099CC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</TotalTime>
  <Words>805</Words>
  <Application>Microsoft Office PowerPoint</Application>
  <PresentationFormat>On-screen Show (4:3)</PresentationFormat>
  <Paragraphs>170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Lucida Sans</vt:lpstr>
      <vt:lpstr>ＭＳ Ｐゴシック</vt:lpstr>
      <vt:lpstr>1_Blank Presentation</vt:lpstr>
      <vt:lpstr>3_Blank Presentation</vt:lpstr>
      <vt:lpstr>2_Blank Presentation</vt:lpstr>
      <vt:lpstr>State Policies: Orchestrating the Common Core Mathematics Classroom </vt:lpstr>
      <vt:lpstr>Background</vt:lpstr>
      <vt:lpstr>Common Core Standards  and State Policy</vt:lpstr>
      <vt:lpstr>California Education Dashboard</vt:lpstr>
      <vt:lpstr>Percentage of All California Students by Achievement Level </vt:lpstr>
      <vt:lpstr>Baseline Findings</vt:lpstr>
      <vt:lpstr>Finance</vt:lpstr>
      <vt:lpstr>Principles for LCFF Reform</vt:lpstr>
      <vt:lpstr>The Local Control Funding Formula</vt:lpstr>
      <vt:lpstr>LCFF Revenue Increases</vt:lpstr>
      <vt:lpstr>New Accountability System</vt:lpstr>
      <vt:lpstr> Effectiveness Framework </vt:lpstr>
      <vt:lpstr>Curriculum &amp; Instruction</vt:lpstr>
      <vt:lpstr>Professional Development &amp; Support </vt:lpstr>
      <vt:lpstr>Effective Practices for Implementation</vt:lpstr>
      <vt:lpstr>Implications</vt:lpstr>
      <vt:lpstr>Challenges of Implementation</vt:lpstr>
      <vt:lpstr>SBE Guiding Principles</vt:lpstr>
      <vt:lpstr>SBE Policy Statements for Evaluation Rubrics</vt:lpstr>
      <vt:lpstr>Takeaways: District &amp; Site Focus</vt:lpstr>
    </vt:vector>
  </TitlesOfParts>
  <Company>CA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Magyar</dc:creator>
  <cp:lastModifiedBy>Ilene</cp:lastModifiedBy>
  <cp:revision>103</cp:revision>
  <cp:lastPrinted>2015-11-05T01:42:29Z</cp:lastPrinted>
  <dcterms:created xsi:type="dcterms:W3CDTF">2015-10-20T19:43:38Z</dcterms:created>
  <dcterms:modified xsi:type="dcterms:W3CDTF">2015-11-06T18:41:52Z</dcterms:modified>
</cp:coreProperties>
</file>