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4" r:id="rId3"/>
    <p:sldId id="261" r:id="rId4"/>
    <p:sldId id="262" r:id="rId5"/>
    <p:sldId id="263" r:id="rId6"/>
    <p:sldId id="264" r:id="rId7"/>
    <p:sldId id="267" r:id="rId8"/>
    <p:sldId id="270" r:id="rId9"/>
    <p:sldId id="279" r:id="rId10"/>
    <p:sldId id="282" r:id="rId11"/>
    <p:sldId id="283" r:id="rId12"/>
    <p:sldId id="265" r:id="rId13"/>
    <p:sldId id="271" r:id="rId14"/>
    <p:sldId id="266" r:id="rId15"/>
    <p:sldId id="258" r:id="rId16"/>
    <p:sldId id="259" r:id="rId17"/>
    <p:sldId id="260" r:id="rId18"/>
    <p:sldId id="257" r:id="rId19"/>
    <p:sldId id="277" r:id="rId20"/>
    <p:sldId id="272" r:id="rId21"/>
    <p:sldId id="276" r:id="rId22"/>
    <p:sldId id="280" r:id="rId23"/>
    <p:sldId id="27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1" d="100"/>
          <a:sy n="81" d="100"/>
        </p:scale>
        <p:origin x="-1032"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FE7D661-1836-44F7-8FAF-35E8F866ECD3}" type="datetime1">
              <a:rPr lang="en-US" smtClean="0"/>
              <a:pPr/>
              <a:t>11/4/13</a:t>
            </a:fld>
            <a:endParaRPr lang="en-US"/>
          </a:p>
        </p:txBody>
      </p:sp>
      <p:sp>
        <p:nvSpPr>
          <p:cNvPr id="8" name="Slide Number Placeholder 7"/>
          <p:cNvSpPr>
            <a:spLocks noGrp="1"/>
          </p:cNvSpPr>
          <p:nvPr>
            <p:ph type="sldNum" sz="quarter" idx="11"/>
          </p:nvPr>
        </p:nvSpPr>
        <p:spPr/>
        <p:txBody>
          <a:bodyPr/>
          <a:lstStyle/>
          <a:p>
            <a:fld id="{CE8079A4-7AA8-4A4F-87E2-7781EC5097DD}" type="slidenum">
              <a:rPr lang="en-US" smtClean="0"/>
              <a:pPr/>
              <a:t>‹#›</a:t>
            </a:fld>
            <a:endParaRPr lang="en-US"/>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FF71CE-B899-4B2B-848D-9F12F0C901B6}" type="datetimeFigureOut">
              <a:rPr lang="en-US" smtClean="0"/>
              <a:t>11/4/13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7606D-E5C4-4C2F-8241-EC2663EF1C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2CF1CA-F464-4B29-B867-EAF8A9B936E3}" type="datetime1">
              <a:rPr lang="en-US" smtClean="0"/>
              <a:pPr/>
              <a:t>11/4/13</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E6B357-51B9-47D2-A71D-0D06CB03185D}" type="datetime1">
              <a:rPr lang="en-US" smtClean="0"/>
              <a:pPr/>
              <a:t>11/4/13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8CB827-F132-4DF6-9FB9-4035A4C798EF}" type="datetime1">
              <a:rPr lang="en-US" smtClean="0"/>
              <a:pPr/>
              <a:t>11/4/13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92A601-7D32-4ED7-AD1A-974B6DDBDCDC}" type="datetime1">
              <a:rPr lang="en-US" smtClean="0"/>
              <a:pPr/>
              <a:t>11/4/13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3A17B41-4A0C-4639-A132-E5C8F99A4BE8}" type="datetime1">
              <a:rPr lang="en-US" smtClean="0"/>
              <a:pPr/>
              <a:t>11/4/13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8079A4-7AA8-4A4F-87E2-7781EC5097DD}"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9967FD-6084-4075-993E-77EC8038773F}" type="datetime1">
              <a:rPr lang="en-US" smtClean="0"/>
              <a:pPr/>
              <a:t>11/4/13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88B47-74BA-4873-ADAE-EB0120124E83}" type="datetime1">
              <a:rPr lang="en-US" smtClean="0"/>
              <a:pPr/>
              <a:t>11/4/13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F52C1-9A39-494C-9977-BBEFAB872C1F}" type="datetime1">
              <a:rPr lang="en-US" smtClean="0"/>
              <a:pPr/>
              <a:t>11/4/13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1EACE2-EA00-4376-9A66-47ABB8B02CF5}" type="datetime1">
              <a:rPr lang="en-US" smtClean="0"/>
              <a:pPr/>
              <a:t>11/4/13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DA47DADC-55EA-4839-91C8-5BCC0EC06F5C}" type="datetime1">
              <a:rPr lang="en-US" smtClean="0"/>
              <a:pPr/>
              <a:t>11/4/13</a:t>
            </a:fld>
            <a:endParaRPr lang="en-US" dirty="0"/>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CE8079A4-7AA8-4A4F-87E2-7781EC5097DD}"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2" r:id="rId10"/>
    <p:sldLayoutId id="2147483671" r:id="rId11"/>
  </p:sldLayoutIdLst>
  <p:hf sldNum="0" hdr="0" ftr="0" dt="0"/>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 Id="rId3" Type="http://schemas.openxmlformats.org/officeDocument/2006/relationships/image" Target="../media/image3.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67639"/>
            <a:ext cx="7315200" cy="2595025"/>
          </a:xfrm>
        </p:spPr>
        <p:txBody>
          <a:bodyPr>
            <a:normAutofit/>
          </a:bodyPr>
          <a:lstStyle/>
          <a:p>
            <a:r>
              <a:rPr lang="en-US" sz="5400" dirty="0" smtClean="0"/>
              <a:t>Making </a:t>
            </a:r>
            <a:r>
              <a:rPr lang="en-US" sz="5400" smtClean="0"/>
              <a:t>Thinking Visible in </a:t>
            </a:r>
            <a:r>
              <a:rPr lang="en-US" sz="5400" dirty="0" smtClean="0"/>
              <a:t>Mathematics </a:t>
            </a:r>
            <a:endParaRPr lang="en-US" sz="5400" dirty="0"/>
          </a:p>
        </p:txBody>
      </p:sp>
      <p:sp>
        <p:nvSpPr>
          <p:cNvPr id="3" name="Subtitle 2"/>
          <p:cNvSpPr>
            <a:spLocks noGrp="1"/>
          </p:cNvSpPr>
          <p:nvPr>
            <p:ph type="subTitle" idx="1"/>
          </p:nvPr>
        </p:nvSpPr>
        <p:spPr>
          <a:xfrm>
            <a:off x="914400" y="4520346"/>
            <a:ext cx="7315200" cy="1821052"/>
          </a:xfrm>
        </p:spPr>
        <p:txBody>
          <a:bodyPr>
            <a:normAutofit/>
          </a:bodyPr>
          <a:lstStyle/>
          <a:p>
            <a:r>
              <a:rPr lang="en-US" dirty="0" smtClean="0"/>
              <a:t>Presenter – Jeff Linder</a:t>
            </a:r>
          </a:p>
          <a:p>
            <a:r>
              <a:rPr lang="en-US" dirty="0" err="1" smtClean="0"/>
              <a:t>jlinder@montecitou.org</a:t>
            </a:r>
            <a:endParaRPr lang="en-US" dirty="0" smtClean="0"/>
          </a:p>
          <a:p>
            <a:r>
              <a:rPr lang="en-US" dirty="0" smtClean="0"/>
              <a:t>CMC South </a:t>
            </a:r>
          </a:p>
          <a:p>
            <a:r>
              <a:rPr lang="en-US" dirty="0" smtClean="0"/>
              <a:t>November 1, 2013</a:t>
            </a:r>
            <a:endParaRPr lang="en-US" dirty="0"/>
          </a:p>
        </p:txBody>
      </p:sp>
    </p:spTree>
    <p:extLst>
      <p:ext uri="{BB962C8B-B14F-4D97-AF65-F5344CB8AC3E}">
        <p14:creationId xmlns:p14="http://schemas.microsoft.com/office/powerpoint/2010/main" val="1493849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135" y="393274"/>
            <a:ext cx="7458465" cy="2615251"/>
          </a:xfrm>
        </p:spPr>
        <p:txBody>
          <a:bodyPr>
            <a:noAutofit/>
          </a:bodyPr>
          <a:lstStyle/>
          <a:p>
            <a:r>
              <a:rPr lang="en-US" sz="2800" dirty="0"/>
              <a:t>Which of the following problems has the largest product?  Try to figure it out by not solving any of the problems.  </a:t>
            </a:r>
            <a:br>
              <a:rPr lang="en-US" sz="2800" dirty="0"/>
            </a:br>
            <a:r>
              <a:rPr lang="en-US" sz="2800" dirty="0"/>
              <a:t/>
            </a:r>
            <a:br>
              <a:rPr lang="en-US" sz="2800" dirty="0"/>
            </a:br>
            <a:r>
              <a:rPr lang="en-US" sz="2800" dirty="0"/>
              <a:t>3.2 X 17    24 X 2.9   50 X 3.5  </a:t>
            </a:r>
            <a:r>
              <a:rPr lang="en-US" sz="2800" dirty="0" smtClean="0"/>
              <a:t> 2.4 </a:t>
            </a:r>
            <a:r>
              <a:rPr lang="en-US" sz="2800" dirty="0"/>
              <a:t>X 29  1.7 X 50 </a:t>
            </a:r>
            <a:r>
              <a:rPr lang="en-US" sz="2800" dirty="0" smtClean="0"/>
              <a:t>   5.0 </a:t>
            </a:r>
            <a:r>
              <a:rPr lang="en-US" sz="2800" dirty="0"/>
              <a:t>X 36</a:t>
            </a:r>
          </a:p>
        </p:txBody>
      </p:sp>
      <p:sp>
        <p:nvSpPr>
          <p:cNvPr id="3" name="Content Placeholder 2"/>
          <p:cNvSpPr>
            <a:spLocks noGrp="1"/>
          </p:cNvSpPr>
          <p:nvPr>
            <p:ph idx="1"/>
          </p:nvPr>
        </p:nvSpPr>
        <p:spPr>
          <a:xfrm>
            <a:off x="914400" y="3008525"/>
            <a:ext cx="7315200" cy="3300835"/>
          </a:xfrm>
        </p:spPr>
        <p:txBody>
          <a:bodyPr>
            <a:normAutofit/>
          </a:bodyPr>
          <a:lstStyle/>
          <a:p>
            <a:r>
              <a:rPr lang="en-US" sz="2400" dirty="0" smtClean="0"/>
              <a:t>50 X 3.5 and 5.0 X 36 are the largest</a:t>
            </a:r>
          </a:p>
          <a:p>
            <a:r>
              <a:rPr lang="en-US" sz="2400" dirty="0" smtClean="0"/>
              <a:t>Rounding is helpful in solving the problem</a:t>
            </a:r>
          </a:p>
          <a:p>
            <a:r>
              <a:rPr lang="en-US" sz="2400" dirty="0" smtClean="0"/>
              <a:t>Each decimal has a number</a:t>
            </a:r>
          </a:p>
          <a:p>
            <a:r>
              <a:rPr lang="en-US" sz="2400" dirty="0" smtClean="0"/>
              <a:t>Each problem has a whole number</a:t>
            </a:r>
          </a:p>
          <a:p>
            <a:r>
              <a:rPr lang="en-US" sz="2400" dirty="0" smtClean="0"/>
              <a:t>3.2 X 17 is the smallest</a:t>
            </a:r>
          </a:p>
          <a:p>
            <a:r>
              <a:rPr lang="en-US" sz="2400" dirty="0" smtClean="0"/>
              <a:t>24 X 2.9 is the smallest</a:t>
            </a:r>
          </a:p>
          <a:p>
            <a:r>
              <a:rPr lang="en-US" sz="2400" dirty="0" smtClean="0"/>
              <a:t>They are all multiplication problems</a:t>
            </a:r>
            <a:endParaRPr lang="en-US" sz="2400" dirty="0"/>
          </a:p>
        </p:txBody>
      </p:sp>
    </p:spTree>
    <p:extLst>
      <p:ext uri="{BB962C8B-B14F-4D97-AF65-F5344CB8AC3E}">
        <p14:creationId xmlns:p14="http://schemas.microsoft.com/office/powerpoint/2010/main" val="3222506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5.0 X 3.5 = .50 X 35</a:t>
            </a:r>
          </a:p>
          <a:p>
            <a:pPr marL="45720" indent="0">
              <a:buNone/>
            </a:pPr>
            <a:endParaRPr lang="en-US" sz="3600" dirty="0" smtClean="0"/>
          </a:p>
          <a:p>
            <a:r>
              <a:rPr lang="en-US" sz="3600" dirty="0" smtClean="0"/>
              <a:t>24 X 2.9  = .50 </a:t>
            </a:r>
            <a:r>
              <a:rPr lang="en-US" sz="3600" smtClean="0"/>
              <a:t>X 35</a:t>
            </a:r>
          </a:p>
          <a:p>
            <a:pPr marL="45720" indent="0">
              <a:buNone/>
            </a:pPr>
            <a:endParaRPr lang="en-US" sz="3600" dirty="0" smtClean="0"/>
          </a:p>
          <a:p>
            <a:r>
              <a:rPr lang="en-US" sz="3600" dirty="0" smtClean="0"/>
              <a:t>__ __ X __ . __  = __ . __ X__ __</a:t>
            </a:r>
            <a:endParaRPr lang="en-US" sz="3600" dirty="0"/>
          </a:p>
        </p:txBody>
      </p:sp>
    </p:spTree>
    <p:extLst>
      <p:ext uri="{BB962C8B-B14F-4D97-AF65-F5344CB8AC3E}">
        <p14:creationId xmlns:p14="http://schemas.microsoft.com/office/powerpoint/2010/main" val="1368147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90618"/>
            <a:ext cx="7315200" cy="1154097"/>
          </a:xfrm>
        </p:spPr>
        <p:txBody>
          <a:bodyPr/>
          <a:lstStyle/>
          <a:p>
            <a:r>
              <a:rPr lang="en-US" dirty="0" smtClean="0"/>
              <a:t>Tips for success</a:t>
            </a:r>
            <a:endParaRPr lang="en-US" dirty="0"/>
          </a:p>
        </p:txBody>
      </p:sp>
      <p:sp>
        <p:nvSpPr>
          <p:cNvPr id="3" name="Content Placeholder 2"/>
          <p:cNvSpPr>
            <a:spLocks noGrp="1"/>
          </p:cNvSpPr>
          <p:nvPr>
            <p:ph idx="1"/>
          </p:nvPr>
        </p:nvSpPr>
        <p:spPr>
          <a:xfrm>
            <a:off x="914400" y="1723477"/>
            <a:ext cx="7315200" cy="4585884"/>
          </a:xfrm>
        </p:spPr>
        <p:txBody>
          <a:bodyPr>
            <a:normAutofit lnSpcReduction="10000"/>
          </a:bodyPr>
          <a:lstStyle/>
          <a:p>
            <a:r>
              <a:rPr lang="en-US" sz="2400" dirty="0" smtClean="0"/>
              <a:t>Start with a game</a:t>
            </a:r>
          </a:p>
          <a:p>
            <a:r>
              <a:rPr lang="en-US" sz="2400" dirty="0" smtClean="0"/>
              <a:t>Teacher records claims while students play</a:t>
            </a:r>
          </a:p>
          <a:p>
            <a:r>
              <a:rPr lang="en-US" sz="2400" dirty="0" smtClean="0"/>
              <a:t>All try to prove or disprove the same claim at first.  Be selective about what claim they all work on.  </a:t>
            </a:r>
          </a:p>
          <a:p>
            <a:r>
              <a:rPr lang="en-US" sz="2400" dirty="0" smtClean="0"/>
              <a:t>Move into a problem with multiple answers. </a:t>
            </a:r>
          </a:p>
          <a:p>
            <a:r>
              <a:rPr lang="en-US" sz="2400" dirty="0" smtClean="0"/>
              <a:t>Have students share a correct answer – Teach what a claim is not. </a:t>
            </a:r>
          </a:p>
          <a:p>
            <a:r>
              <a:rPr lang="en-US" sz="2400" dirty="0" smtClean="0"/>
              <a:t>Pulling the first claim, the first time is not easy.</a:t>
            </a:r>
          </a:p>
          <a:p>
            <a:r>
              <a:rPr lang="en-US" sz="2400" dirty="0" smtClean="0"/>
              <a:t>Prove or disprove one claim at a time.  </a:t>
            </a:r>
          </a:p>
          <a:p>
            <a:r>
              <a:rPr lang="en-US" sz="2400" dirty="0" smtClean="0"/>
              <a:t>Turn and talk before each support.</a:t>
            </a:r>
          </a:p>
          <a:p>
            <a:r>
              <a:rPr lang="en-US" sz="2400" dirty="0" smtClean="0"/>
              <a:t>Use sentence frames as needed.</a:t>
            </a:r>
            <a:endParaRPr lang="en-US" sz="2400" dirty="0"/>
          </a:p>
        </p:txBody>
      </p:sp>
    </p:spTree>
    <p:extLst>
      <p:ext uri="{BB962C8B-B14F-4D97-AF65-F5344CB8AC3E}">
        <p14:creationId xmlns:p14="http://schemas.microsoft.com/office/powerpoint/2010/main" val="1413558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08393"/>
            <a:ext cx="7315200" cy="1154097"/>
          </a:xfrm>
        </p:spPr>
        <p:txBody>
          <a:bodyPr/>
          <a:lstStyle/>
          <a:p>
            <a:r>
              <a:rPr lang="en-US" dirty="0" smtClean="0"/>
              <a:t>Connect-Extend-Challenge</a:t>
            </a:r>
            <a:endParaRPr lang="en-US" dirty="0"/>
          </a:p>
        </p:txBody>
      </p:sp>
      <p:sp>
        <p:nvSpPr>
          <p:cNvPr id="3" name="Content Placeholder 2"/>
          <p:cNvSpPr>
            <a:spLocks noGrp="1"/>
          </p:cNvSpPr>
          <p:nvPr>
            <p:ph idx="1"/>
          </p:nvPr>
        </p:nvSpPr>
        <p:spPr>
          <a:xfrm>
            <a:off x="914400" y="1874659"/>
            <a:ext cx="7315200" cy="4434701"/>
          </a:xfrm>
        </p:spPr>
        <p:txBody>
          <a:bodyPr>
            <a:normAutofit/>
          </a:bodyPr>
          <a:lstStyle/>
          <a:p>
            <a:r>
              <a:rPr lang="en-US" sz="3200" dirty="0" smtClean="0"/>
              <a:t>What connections can you make between Claim-Support-Question and the Standards of Mathematical Practice?</a:t>
            </a:r>
          </a:p>
          <a:p>
            <a:r>
              <a:rPr lang="en-US" sz="3200" dirty="0" smtClean="0"/>
              <a:t>How did this routine extend your thinking about teaching mathematics? </a:t>
            </a:r>
          </a:p>
          <a:p>
            <a:r>
              <a:rPr lang="en-US" sz="3200" dirty="0" smtClean="0"/>
              <a:t>What challenges do you anticipate in using this routine? </a:t>
            </a:r>
            <a:endParaRPr lang="en-US" sz="3200" dirty="0"/>
          </a:p>
        </p:txBody>
      </p:sp>
    </p:spTree>
    <p:extLst>
      <p:ext uri="{BB962C8B-B14F-4D97-AF65-F5344CB8AC3E}">
        <p14:creationId xmlns:p14="http://schemas.microsoft.com/office/powerpoint/2010/main" val="956126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08393"/>
            <a:ext cx="7315200" cy="1154097"/>
          </a:xfrm>
        </p:spPr>
        <p:txBody>
          <a:bodyPr/>
          <a:lstStyle/>
          <a:p>
            <a:r>
              <a:rPr lang="en-US" dirty="0" smtClean="0"/>
              <a:t>Resources</a:t>
            </a:r>
            <a:endParaRPr lang="en-US" dirty="0"/>
          </a:p>
        </p:txBody>
      </p:sp>
      <p:sp>
        <p:nvSpPr>
          <p:cNvPr id="3" name="Content Placeholder 2"/>
          <p:cNvSpPr>
            <a:spLocks noGrp="1"/>
          </p:cNvSpPr>
          <p:nvPr>
            <p:ph idx="1"/>
          </p:nvPr>
        </p:nvSpPr>
        <p:spPr>
          <a:xfrm>
            <a:off x="914400" y="1814185"/>
            <a:ext cx="7315200" cy="4495175"/>
          </a:xfrm>
        </p:spPr>
        <p:txBody>
          <a:bodyPr/>
          <a:lstStyle/>
          <a:p>
            <a:r>
              <a:rPr lang="en-US" dirty="0" smtClean="0"/>
              <a:t>Making Thinking Visible 		Good Questions for 					Math Teaching</a:t>
            </a:r>
            <a:endParaRPr lang="en-US" dirty="0"/>
          </a:p>
        </p:txBody>
      </p:sp>
      <p:pic>
        <p:nvPicPr>
          <p:cNvPr id="4" name="Picture 3" descr="51yVSHHSZvL._SL160_PIsitb-sticker-arrow-dp,TopRight,12,-18_SH30_OU01_AA160_.jpg"/>
          <p:cNvPicPr>
            <a:picLocks noChangeAspect="1"/>
          </p:cNvPicPr>
          <p:nvPr/>
        </p:nvPicPr>
        <p:blipFill rotWithShape="1">
          <a:blip r:embed="rId2">
            <a:extLst>
              <a:ext uri="{28A0092B-C50C-407E-A947-70E740481C1C}">
                <a14:useLocalDpi xmlns:a14="http://schemas.microsoft.com/office/drawing/2010/main" val="0"/>
              </a:ext>
            </a:extLst>
          </a:blip>
          <a:srcRect l="11771" t="13525" r="17538"/>
          <a:stretch/>
        </p:blipFill>
        <p:spPr>
          <a:xfrm>
            <a:off x="1387266" y="2593250"/>
            <a:ext cx="2181124" cy="2668132"/>
          </a:xfrm>
          <a:prstGeom prst="rect">
            <a:avLst/>
          </a:prstGeom>
        </p:spPr>
      </p:pic>
      <p:pic>
        <p:nvPicPr>
          <p:cNvPr id="5" name="Picture 4" descr="414Eq4RtQOL._SL160_PIsitb-sticker-arrow-dp,TopRight,12,-18_SH30_OU01_AA160_.jpg"/>
          <p:cNvPicPr>
            <a:picLocks noChangeAspect="1"/>
          </p:cNvPicPr>
          <p:nvPr/>
        </p:nvPicPr>
        <p:blipFill rotWithShape="1">
          <a:blip r:embed="rId3">
            <a:extLst>
              <a:ext uri="{28A0092B-C50C-407E-A947-70E740481C1C}">
                <a14:useLocalDpi xmlns:a14="http://schemas.microsoft.com/office/drawing/2010/main" val="0"/>
              </a:ext>
            </a:extLst>
          </a:blip>
          <a:srcRect l="9539" t="11451" r="15306"/>
          <a:stretch/>
        </p:blipFill>
        <p:spPr>
          <a:xfrm>
            <a:off x="5730592" y="2802915"/>
            <a:ext cx="2086601" cy="2458467"/>
          </a:xfrm>
          <a:prstGeom prst="rect">
            <a:avLst/>
          </a:prstGeom>
        </p:spPr>
      </p:pic>
    </p:spTree>
    <p:extLst>
      <p:ext uri="{BB962C8B-B14F-4D97-AF65-F5344CB8AC3E}">
        <p14:creationId xmlns:p14="http://schemas.microsoft.com/office/powerpoint/2010/main" val="1257570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23512"/>
            <a:ext cx="7315200" cy="1154097"/>
          </a:xfrm>
        </p:spPr>
        <p:txBody>
          <a:bodyPr/>
          <a:lstStyle/>
          <a:p>
            <a:r>
              <a:rPr lang="en-US" dirty="0" smtClean="0"/>
              <a:t>Paradigm Shift</a:t>
            </a:r>
            <a:endParaRPr lang="en-US" dirty="0"/>
          </a:p>
        </p:txBody>
      </p:sp>
      <p:sp>
        <p:nvSpPr>
          <p:cNvPr id="3" name="Content Placeholder 2"/>
          <p:cNvSpPr>
            <a:spLocks noGrp="1"/>
          </p:cNvSpPr>
          <p:nvPr>
            <p:ph idx="1"/>
          </p:nvPr>
        </p:nvSpPr>
        <p:spPr>
          <a:xfrm>
            <a:off x="914400" y="1799069"/>
            <a:ext cx="7315200" cy="4510292"/>
          </a:xfrm>
        </p:spPr>
        <p:txBody>
          <a:bodyPr>
            <a:normAutofit fontScale="92500" lnSpcReduction="20000"/>
          </a:bodyPr>
          <a:lstStyle/>
          <a:p>
            <a:pPr marL="45720" indent="0">
              <a:buNone/>
            </a:pPr>
            <a:r>
              <a:rPr lang="en-US" sz="3000" dirty="0" smtClean="0"/>
              <a:t>Traditional Approach – Teacher delivers the prescribed curriculum to the students.  AKA trying to get what is in our heads to our students heads. </a:t>
            </a:r>
          </a:p>
          <a:p>
            <a:pPr marL="45720" indent="0">
              <a:buNone/>
            </a:pPr>
            <a:endParaRPr lang="en-US" sz="3000" dirty="0"/>
          </a:p>
          <a:p>
            <a:pPr marL="45720" indent="0">
              <a:buNone/>
            </a:pPr>
            <a:r>
              <a:rPr lang="en-US" sz="3000" dirty="0" smtClean="0"/>
              <a:t>Teaching for Understanding– “Trying to get what is in the students’ heads into our own so that we can provide responsive instruction that will advance learning.”</a:t>
            </a:r>
          </a:p>
          <a:p>
            <a:pPr marL="45720" indent="0">
              <a:buNone/>
            </a:pPr>
            <a:endParaRPr lang="en-US" dirty="0"/>
          </a:p>
          <a:p>
            <a:pPr marL="45720" indent="0">
              <a:buNone/>
            </a:pPr>
            <a:endParaRPr lang="en-US" dirty="0" smtClean="0"/>
          </a:p>
          <a:p>
            <a:pPr marL="45720" indent="0" algn="r">
              <a:buNone/>
            </a:pPr>
            <a:r>
              <a:rPr lang="en-US" sz="1400" dirty="0" smtClean="0">
                <a:solidFill>
                  <a:srgbClr val="FF0000"/>
                </a:solidFill>
              </a:rPr>
              <a:t>Making Thinking Visible, p.35  </a:t>
            </a:r>
          </a:p>
          <a:p>
            <a:pPr marL="45720" indent="0">
              <a:buNone/>
            </a:pPr>
            <a:endParaRPr lang="en-US" dirty="0"/>
          </a:p>
          <a:p>
            <a:pPr marL="45720" indent="0">
              <a:buNone/>
            </a:pPr>
            <a:endParaRPr lang="en-US" dirty="0"/>
          </a:p>
        </p:txBody>
      </p:sp>
    </p:spTree>
    <p:extLst>
      <p:ext uri="{BB962C8B-B14F-4D97-AF65-F5344CB8AC3E}">
        <p14:creationId xmlns:p14="http://schemas.microsoft.com/office/powerpoint/2010/main" val="3130797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38630"/>
            <a:ext cx="7315200" cy="1154097"/>
          </a:xfrm>
        </p:spPr>
        <p:txBody>
          <a:bodyPr>
            <a:normAutofit fontScale="90000"/>
          </a:bodyPr>
          <a:lstStyle/>
          <a:p>
            <a:r>
              <a:rPr lang="en-US" dirty="0" smtClean="0"/>
              <a:t>Notice, Name, and Highlight Thinking</a:t>
            </a:r>
            <a:endParaRPr lang="en-US" dirty="0"/>
          </a:p>
        </p:txBody>
      </p:sp>
      <p:sp>
        <p:nvSpPr>
          <p:cNvPr id="3" name="Content Placeholder 2"/>
          <p:cNvSpPr>
            <a:spLocks noGrp="1"/>
          </p:cNvSpPr>
          <p:nvPr>
            <p:ph idx="1"/>
          </p:nvPr>
        </p:nvSpPr>
        <p:spPr>
          <a:xfrm>
            <a:off x="914400" y="1592727"/>
            <a:ext cx="7315200" cy="4716633"/>
          </a:xfrm>
        </p:spPr>
        <p:txBody>
          <a:bodyPr/>
          <a:lstStyle/>
          <a:p>
            <a:r>
              <a:rPr lang="en-US" sz="2800" dirty="0" smtClean="0"/>
              <a:t>The case of Mark Church </a:t>
            </a:r>
          </a:p>
          <a:p>
            <a:pPr marL="45720" indent="0">
              <a:buNone/>
            </a:pPr>
            <a:endParaRPr lang="en-US" sz="2800" dirty="0" smtClean="0"/>
          </a:p>
          <a:p>
            <a:r>
              <a:rPr lang="en-US" sz="2800" dirty="0" smtClean="0"/>
              <a:t>What kind of thinking do we want our students to do? </a:t>
            </a:r>
          </a:p>
          <a:p>
            <a:pPr lvl="1"/>
            <a:r>
              <a:rPr lang="en-US" sz="2400" dirty="0" smtClean="0"/>
              <a:t>Make connections</a:t>
            </a:r>
          </a:p>
          <a:p>
            <a:pPr lvl="1"/>
            <a:r>
              <a:rPr lang="en-US" sz="2400" dirty="0" smtClean="0"/>
              <a:t>Reason with evidence</a:t>
            </a:r>
          </a:p>
          <a:p>
            <a:pPr lvl="1"/>
            <a:r>
              <a:rPr lang="en-US" sz="2400" dirty="0" smtClean="0"/>
              <a:t>Observe closely and describe what it there</a:t>
            </a:r>
          </a:p>
          <a:p>
            <a:pPr lvl="1"/>
            <a:r>
              <a:rPr lang="en-US" sz="2400" dirty="0" smtClean="0"/>
              <a:t>Consider different viewpoints</a:t>
            </a:r>
          </a:p>
          <a:p>
            <a:pPr lvl="1"/>
            <a:r>
              <a:rPr lang="en-US" sz="2400" dirty="0" smtClean="0"/>
              <a:t>Capture the heart and forming conclusions</a:t>
            </a:r>
          </a:p>
          <a:p>
            <a:pPr lvl="1"/>
            <a:r>
              <a:rPr lang="en-US" sz="2400" dirty="0" smtClean="0"/>
              <a:t>Building explanations and interpretations</a:t>
            </a:r>
          </a:p>
          <a:p>
            <a:pPr marL="45720" indent="0">
              <a:buNone/>
            </a:pPr>
            <a:endParaRPr lang="en-US" dirty="0"/>
          </a:p>
        </p:txBody>
      </p:sp>
    </p:spTree>
    <p:extLst>
      <p:ext uri="{BB962C8B-B14F-4D97-AF65-F5344CB8AC3E}">
        <p14:creationId xmlns:p14="http://schemas.microsoft.com/office/powerpoint/2010/main" val="1281201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93275"/>
            <a:ext cx="7315200" cy="1154097"/>
          </a:xfrm>
        </p:spPr>
        <p:txBody>
          <a:bodyPr/>
          <a:lstStyle/>
          <a:p>
            <a:r>
              <a:rPr lang="en-US" dirty="0" smtClean="0"/>
              <a:t>Routines are useful</a:t>
            </a:r>
            <a:endParaRPr lang="en-US" dirty="0"/>
          </a:p>
        </p:txBody>
      </p:sp>
      <p:sp>
        <p:nvSpPr>
          <p:cNvPr id="3" name="Content Placeholder 2"/>
          <p:cNvSpPr>
            <a:spLocks noGrp="1"/>
          </p:cNvSpPr>
          <p:nvPr>
            <p:ph idx="1"/>
          </p:nvPr>
        </p:nvSpPr>
        <p:spPr>
          <a:xfrm>
            <a:off x="914400" y="1768831"/>
            <a:ext cx="7315200" cy="4540529"/>
          </a:xfrm>
        </p:spPr>
        <p:txBody>
          <a:bodyPr>
            <a:normAutofit/>
          </a:bodyPr>
          <a:lstStyle/>
          <a:p>
            <a:r>
              <a:rPr lang="en-US" sz="2800" dirty="0" smtClean="0"/>
              <a:t>Routine for collecting homework.</a:t>
            </a:r>
          </a:p>
          <a:p>
            <a:pPr marL="45720" indent="0">
              <a:buNone/>
            </a:pPr>
            <a:endParaRPr lang="en-US" sz="2800" dirty="0" smtClean="0"/>
          </a:p>
          <a:p>
            <a:r>
              <a:rPr lang="en-US" sz="2800" dirty="0" smtClean="0"/>
              <a:t>Routine for lining up.</a:t>
            </a:r>
          </a:p>
          <a:p>
            <a:pPr marL="45720" indent="0">
              <a:buNone/>
            </a:pPr>
            <a:endParaRPr lang="en-US" sz="2800" dirty="0" smtClean="0"/>
          </a:p>
          <a:p>
            <a:r>
              <a:rPr lang="en-US" sz="2800" dirty="0" smtClean="0"/>
              <a:t>Routine for passing out papers.</a:t>
            </a:r>
          </a:p>
          <a:p>
            <a:pPr marL="45720" indent="0">
              <a:buNone/>
            </a:pPr>
            <a:endParaRPr lang="en-US" sz="2800" dirty="0" smtClean="0"/>
          </a:p>
          <a:p>
            <a:r>
              <a:rPr lang="en-US" sz="2800" dirty="0" smtClean="0"/>
              <a:t>Routines for getting out and putting away </a:t>
            </a:r>
            <a:r>
              <a:rPr lang="en-US" sz="2800" dirty="0" err="1" smtClean="0"/>
              <a:t>manipulatives</a:t>
            </a:r>
            <a:r>
              <a:rPr lang="en-US" sz="2800" dirty="0" smtClean="0"/>
              <a:t>.</a:t>
            </a:r>
            <a:endParaRPr lang="en-US" sz="2800" dirty="0"/>
          </a:p>
        </p:txBody>
      </p:sp>
    </p:spTree>
    <p:extLst>
      <p:ext uri="{BB962C8B-B14F-4D97-AF65-F5344CB8AC3E}">
        <p14:creationId xmlns:p14="http://schemas.microsoft.com/office/powerpoint/2010/main" val="1250857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08393"/>
            <a:ext cx="7315200" cy="1154097"/>
          </a:xfrm>
        </p:spPr>
        <p:txBody>
          <a:bodyPr/>
          <a:lstStyle/>
          <a:p>
            <a:r>
              <a:rPr lang="en-US" dirty="0" smtClean="0"/>
              <a:t>What is a thinking routine?  </a:t>
            </a:r>
            <a:endParaRPr lang="en-US" dirty="0"/>
          </a:p>
        </p:txBody>
      </p:sp>
      <p:sp>
        <p:nvSpPr>
          <p:cNvPr id="3" name="Content Placeholder 2"/>
          <p:cNvSpPr>
            <a:spLocks noGrp="1"/>
          </p:cNvSpPr>
          <p:nvPr>
            <p:ph idx="1"/>
          </p:nvPr>
        </p:nvSpPr>
        <p:spPr>
          <a:xfrm>
            <a:off x="914400" y="1693241"/>
            <a:ext cx="7315200" cy="4616120"/>
          </a:xfrm>
        </p:spPr>
        <p:txBody>
          <a:bodyPr/>
          <a:lstStyle/>
          <a:p>
            <a:pPr marL="45720" indent="0">
              <a:buNone/>
            </a:pPr>
            <a:endParaRPr lang="en-US" dirty="0" smtClean="0"/>
          </a:p>
          <a:p>
            <a:r>
              <a:rPr lang="en-US" sz="2800" dirty="0" smtClean="0"/>
              <a:t>A tool for promoting one or more kinds of thinking</a:t>
            </a:r>
          </a:p>
          <a:p>
            <a:pPr marL="45720" indent="0">
              <a:buNone/>
            </a:pPr>
            <a:endParaRPr lang="en-US" sz="2800" dirty="0" smtClean="0"/>
          </a:p>
          <a:p>
            <a:r>
              <a:rPr lang="en-US" sz="2800" dirty="0" smtClean="0"/>
              <a:t>A structure to help scaffold student thinking</a:t>
            </a:r>
          </a:p>
          <a:p>
            <a:endParaRPr lang="en-US" sz="2800" dirty="0" smtClean="0"/>
          </a:p>
          <a:p>
            <a:r>
              <a:rPr lang="en-US" sz="2800" dirty="0" smtClean="0"/>
              <a:t>A pattern of behavior</a:t>
            </a:r>
            <a:endParaRPr lang="en-US" sz="2800" dirty="0"/>
          </a:p>
        </p:txBody>
      </p:sp>
    </p:spTree>
    <p:extLst>
      <p:ext uri="{BB962C8B-B14F-4D97-AF65-F5344CB8AC3E}">
        <p14:creationId xmlns:p14="http://schemas.microsoft.com/office/powerpoint/2010/main" val="3431514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29139"/>
            <a:ext cx="7315200" cy="2169674"/>
          </a:xfrm>
        </p:spPr>
        <p:txBody>
          <a:bodyPr>
            <a:normAutofit/>
          </a:bodyPr>
          <a:lstStyle/>
          <a:p>
            <a:r>
              <a:rPr lang="en-US" dirty="0"/>
              <a:t>What kind of thinking do we want our students to do? </a:t>
            </a:r>
            <a:br>
              <a:rPr lang="en-US" dirty="0"/>
            </a:br>
            <a:endParaRPr lang="en-US" dirty="0"/>
          </a:p>
        </p:txBody>
      </p:sp>
      <p:sp>
        <p:nvSpPr>
          <p:cNvPr id="3" name="Content Placeholder 2"/>
          <p:cNvSpPr>
            <a:spLocks noGrp="1"/>
          </p:cNvSpPr>
          <p:nvPr>
            <p:ph idx="1"/>
          </p:nvPr>
        </p:nvSpPr>
        <p:spPr/>
        <p:txBody>
          <a:bodyPr>
            <a:normAutofit/>
          </a:bodyPr>
          <a:lstStyle/>
          <a:p>
            <a:pPr lvl="1"/>
            <a:r>
              <a:rPr lang="en-US" sz="2400" dirty="0" smtClean="0"/>
              <a:t>Make </a:t>
            </a:r>
            <a:r>
              <a:rPr lang="en-US" sz="2400" dirty="0"/>
              <a:t>connections</a:t>
            </a:r>
          </a:p>
          <a:p>
            <a:pPr lvl="1"/>
            <a:r>
              <a:rPr lang="en-US" sz="2400" dirty="0"/>
              <a:t>Reason with evidence</a:t>
            </a:r>
          </a:p>
          <a:p>
            <a:pPr lvl="1"/>
            <a:r>
              <a:rPr lang="en-US" sz="2400" dirty="0"/>
              <a:t>Observe closely and describe what it there</a:t>
            </a:r>
          </a:p>
          <a:p>
            <a:pPr lvl="1"/>
            <a:r>
              <a:rPr lang="en-US" sz="2400" dirty="0"/>
              <a:t>Consider different viewpoints</a:t>
            </a:r>
          </a:p>
          <a:p>
            <a:pPr lvl="1"/>
            <a:r>
              <a:rPr lang="en-US" sz="2400" dirty="0"/>
              <a:t>Capture the heart and forming conclusions</a:t>
            </a:r>
          </a:p>
          <a:p>
            <a:pPr lvl="1"/>
            <a:r>
              <a:rPr lang="en-US" sz="2400" dirty="0"/>
              <a:t>Building explanations and interpretations</a:t>
            </a:r>
          </a:p>
          <a:p>
            <a:endParaRPr lang="en-US" dirty="0"/>
          </a:p>
        </p:txBody>
      </p:sp>
    </p:spTree>
    <p:extLst>
      <p:ext uri="{BB962C8B-B14F-4D97-AF65-F5344CB8AC3E}">
        <p14:creationId xmlns:p14="http://schemas.microsoft.com/office/powerpoint/2010/main" val="4145295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t>
            </a:r>
            <a:endParaRPr lang="en-US" dirty="0"/>
          </a:p>
        </p:txBody>
      </p:sp>
      <p:sp>
        <p:nvSpPr>
          <p:cNvPr id="3" name="Content Placeholder 2"/>
          <p:cNvSpPr>
            <a:spLocks noGrp="1"/>
          </p:cNvSpPr>
          <p:nvPr>
            <p:ph idx="1"/>
          </p:nvPr>
        </p:nvSpPr>
        <p:spPr/>
        <p:txBody>
          <a:bodyPr>
            <a:normAutofit/>
          </a:bodyPr>
          <a:lstStyle/>
          <a:p>
            <a:r>
              <a:rPr lang="en-US" sz="2800" dirty="0"/>
              <a:t>E</a:t>
            </a:r>
            <a:r>
              <a:rPr lang="en-US" sz="2800" dirty="0" smtClean="0"/>
              <a:t>xperience thinking routines.</a:t>
            </a:r>
          </a:p>
          <a:p>
            <a:r>
              <a:rPr lang="en-US" sz="2800" dirty="0" smtClean="0"/>
              <a:t>Give you a picture of practice of students working with thinking with thinking routines.</a:t>
            </a:r>
          </a:p>
          <a:p>
            <a:r>
              <a:rPr lang="en-US" sz="2800" dirty="0" smtClean="0"/>
              <a:t>Why thinking routines?</a:t>
            </a:r>
            <a:endParaRPr lang="en-US" sz="2800" dirty="0"/>
          </a:p>
        </p:txBody>
      </p:sp>
    </p:spTree>
    <p:extLst>
      <p:ext uri="{BB962C8B-B14F-4D97-AF65-F5344CB8AC3E}">
        <p14:creationId xmlns:p14="http://schemas.microsoft.com/office/powerpoint/2010/main" val="41927240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74493"/>
            <a:ext cx="7315200" cy="2124320"/>
          </a:xfrm>
        </p:spPr>
        <p:txBody>
          <a:bodyPr>
            <a:noAutofit/>
          </a:bodyPr>
          <a:lstStyle/>
          <a:p>
            <a:pPr algn="ctr"/>
            <a:r>
              <a:rPr lang="en-US" sz="13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I.C.E</a:t>
            </a:r>
            <a:endParaRPr lang="en-US" sz="13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p:txBody>
          <a:bodyPr>
            <a:normAutofit lnSpcReduction="10000"/>
          </a:bodyPr>
          <a:lstStyle/>
          <a:p>
            <a:pPr marL="0" indent="0">
              <a:buNone/>
            </a:pPr>
            <a:r>
              <a:rPr lang="en-US" sz="7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a:t>
            </a:r>
            <a:r>
              <a:rPr lang="en-US" sz="6000" dirty="0" smtClean="0"/>
              <a:t>mage</a:t>
            </a:r>
            <a:endParaRPr lang="en-US" sz="7200" dirty="0" smtClean="0"/>
          </a:p>
          <a:p>
            <a:pPr marL="0" indent="0">
              <a:buNone/>
            </a:pPr>
            <a:r>
              <a:rPr lang="en-US" sz="7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a:t>
            </a:r>
            <a:r>
              <a:rPr lang="en-US" sz="7200" dirty="0" smtClean="0"/>
              <a:t>larify</a:t>
            </a:r>
            <a:r>
              <a:rPr lang="en-US" sz="6000" dirty="0" smtClean="0"/>
              <a:t> </a:t>
            </a:r>
            <a:endParaRPr lang="en-US" sz="7200" dirty="0" smtClean="0"/>
          </a:p>
          <a:p>
            <a:pPr marL="0" indent="0">
              <a:buNone/>
            </a:pPr>
            <a:r>
              <a:rPr lang="en-US" sz="7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a:t>
            </a:r>
            <a:r>
              <a:rPr lang="en-US" sz="7200" dirty="0" smtClean="0"/>
              <a:t>stimate</a:t>
            </a:r>
            <a:endParaRPr lang="en-US" sz="7200" dirty="0"/>
          </a:p>
        </p:txBody>
      </p:sp>
    </p:spTree>
    <p:extLst>
      <p:ext uri="{BB962C8B-B14F-4D97-AF65-F5344CB8AC3E}">
        <p14:creationId xmlns:p14="http://schemas.microsoft.com/office/powerpoint/2010/main" val="316616326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74493"/>
            <a:ext cx="7315200" cy="2124320"/>
          </a:xfrm>
        </p:spPr>
        <p:txBody>
          <a:bodyPr>
            <a:noAutofit/>
          </a:bodyPr>
          <a:lstStyle/>
          <a:p>
            <a:pPr algn="ctr"/>
            <a:r>
              <a:rPr lang="en-US" sz="13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I.C.E</a:t>
            </a:r>
            <a:endParaRPr lang="en-US" sz="13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p:txBody>
          <a:bodyPr>
            <a:noAutofit/>
          </a:bodyPr>
          <a:lstStyle/>
          <a:p>
            <a:pPr marL="0" indent="0">
              <a:buNone/>
            </a:pPr>
            <a:r>
              <a:rPr lang="en-US" sz="3200" dirty="0"/>
              <a:t>A family has 4 kids.  Joey is 11, Jen is 2, Justin is 6 and Jill is 4.  Their mom bought a box of candles to use for all of their birthdays.  Did she buy enough candles?  How many extra does she have or how many more will she need?  </a:t>
            </a:r>
          </a:p>
        </p:txBody>
      </p:sp>
    </p:spTree>
    <p:extLst>
      <p:ext uri="{BB962C8B-B14F-4D97-AF65-F5344CB8AC3E}">
        <p14:creationId xmlns:p14="http://schemas.microsoft.com/office/powerpoint/2010/main" val="54153776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74493"/>
            <a:ext cx="7315200" cy="2124320"/>
          </a:xfrm>
        </p:spPr>
        <p:txBody>
          <a:bodyPr>
            <a:noAutofit/>
          </a:bodyPr>
          <a:lstStyle/>
          <a:p>
            <a:pPr algn="ctr"/>
            <a:r>
              <a:rPr lang="en-US" sz="13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I.C.E</a:t>
            </a:r>
            <a:endParaRPr lang="en-US" sz="13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p:txBody>
          <a:bodyPr>
            <a:noAutofit/>
          </a:bodyPr>
          <a:lstStyle/>
          <a:p>
            <a:r>
              <a:rPr lang="en-US" sz="2800" dirty="0" smtClean="0"/>
              <a:t>Mark glued </a:t>
            </a:r>
            <a:r>
              <a:rPr lang="en-US" sz="2800" dirty="0"/>
              <a:t>together 64 cubes to make one big solid cube.  Then he painted all 6 sides of the big cube red.  Later, when he broke the cube back down into small cubes again, he found that some cubes had three sides painted, some had two, others had only one painted side, and some had no paint on them at all! How many of each kind of cube did he have?  </a:t>
            </a:r>
          </a:p>
        </p:txBody>
      </p:sp>
    </p:spTree>
    <p:extLst>
      <p:ext uri="{BB962C8B-B14F-4D97-AF65-F5344CB8AC3E}">
        <p14:creationId xmlns:p14="http://schemas.microsoft.com/office/powerpoint/2010/main" val="270975938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23512"/>
            <a:ext cx="7315200" cy="1154097"/>
          </a:xfrm>
        </p:spPr>
        <p:txBody>
          <a:bodyPr/>
          <a:lstStyle/>
          <a:p>
            <a:r>
              <a:rPr lang="en-US" dirty="0" smtClean="0"/>
              <a:t>Connect-Extend-Challenge</a:t>
            </a:r>
            <a:endParaRPr lang="en-US" dirty="0"/>
          </a:p>
        </p:txBody>
      </p:sp>
      <p:sp>
        <p:nvSpPr>
          <p:cNvPr id="3" name="Content Placeholder 2"/>
          <p:cNvSpPr>
            <a:spLocks noGrp="1"/>
          </p:cNvSpPr>
          <p:nvPr>
            <p:ph idx="1"/>
          </p:nvPr>
        </p:nvSpPr>
        <p:spPr>
          <a:xfrm>
            <a:off x="914400" y="1738595"/>
            <a:ext cx="7315200" cy="4570765"/>
          </a:xfrm>
        </p:spPr>
        <p:txBody>
          <a:bodyPr>
            <a:noAutofit/>
          </a:bodyPr>
          <a:lstStyle/>
          <a:p>
            <a:r>
              <a:rPr lang="en-US" sz="3200" dirty="0" smtClean="0"/>
              <a:t>What connections can you make between I.C.E. and the Standards of Mathematical Practice?</a:t>
            </a:r>
          </a:p>
          <a:p>
            <a:r>
              <a:rPr lang="en-US" sz="3200" dirty="0" smtClean="0"/>
              <a:t>How did this routine extend your thinking about teaching mathematics? </a:t>
            </a:r>
          </a:p>
          <a:p>
            <a:r>
              <a:rPr lang="en-US" sz="3200" dirty="0" smtClean="0"/>
              <a:t>What challenges do you anticipate in using this routine? </a:t>
            </a:r>
            <a:endParaRPr lang="en-US" sz="3200" dirty="0"/>
          </a:p>
        </p:txBody>
      </p:sp>
    </p:spTree>
    <p:extLst>
      <p:ext uri="{BB962C8B-B14F-4D97-AF65-F5344CB8AC3E}">
        <p14:creationId xmlns:p14="http://schemas.microsoft.com/office/powerpoint/2010/main" val="2482931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90618"/>
            <a:ext cx="7315200" cy="1154097"/>
          </a:xfrm>
        </p:spPr>
        <p:txBody>
          <a:bodyPr/>
          <a:lstStyle/>
          <a:p>
            <a:r>
              <a:rPr lang="en-US" dirty="0" smtClean="0"/>
              <a:t>Werewolves in the Night</a:t>
            </a:r>
            <a:endParaRPr lang="en-US" dirty="0"/>
          </a:p>
        </p:txBody>
      </p:sp>
      <p:sp>
        <p:nvSpPr>
          <p:cNvPr id="3" name="Content Placeholder 2"/>
          <p:cNvSpPr>
            <a:spLocks noGrp="1"/>
          </p:cNvSpPr>
          <p:nvPr>
            <p:ph idx="1"/>
          </p:nvPr>
        </p:nvSpPr>
        <p:spPr>
          <a:xfrm>
            <a:off x="914400" y="1753713"/>
            <a:ext cx="7315200" cy="4555647"/>
          </a:xfrm>
        </p:spPr>
        <p:txBody>
          <a:bodyPr>
            <a:noAutofit/>
          </a:bodyPr>
          <a:lstStyle/>
          <a:p>
            <a:pPr marL="45720" indent="0">
              <a:buNone/>
            </a:pPr>
            <a:r>
              <a:rPr lang="en-US" sz="2800" dirty="0" smtClean="0"/>
              <a:t>Object of the game – for the three hunters to trap the werewolf so that it doesn’t have an empty adjacent circle in which to move and so that it doesn’t make it to the safety of the forest. </a:t>
            </a:r>
          </a:p>
          <a:p>
            <a:pPr marL="45720" indent="0">
              <a:buNone/>
            </a:pPr>
            <a:endParaRPr lang="en-US" sz="2800" dirty="0"/>
          </a:p>
          <a:p>
            <a:pPr marL="45720" indent="0">
              <a:buNone/>
            </a:pPr>
            <a:r>
              <a:rPr lang="en-US" sz="2800" b="1" u="sng" dirty="0" smtClean="0"/>
              <a:t>Werewolf</a:t>
            </a:r>
            <a:r>
              <a:rPr lang="en-US" sz="2800" dirty="0" smtClean="0"/>
              <a:t> can move into </a:t>
            </a:r>
            <a:r>
              <a:rPr lang="en-US" sz="2800" b="1" u="sng" dirty="0" smtClean="0">
                <a:solidFill>
                  <a:schemeClr val="tx2"/>
                </a:solidFill>
              </a:rPr>
              <a:t>any</a:t>
            </a:r>
            <a:r>
              <a:rPr lang="en-US" sz="2800" dirty="0" smtClean="0">
                <a:solidFill>
                  <a:schemeClr val="tx2"/>
                </a:solidFill>
              </a:rPr>
              <a:t> </a:t>
            </a:r>
            <a:r>
              <a:rPr lang="en-US" sz="2800" dirty="0" smtClean="0"/>
              <a:t>empty adjacent circle. </a:t>
            </a:r>
          </a:p>
          <a:p>
            <a:pPr marL="45720" indent="0">
              <a:buNone/>
            </a:pPr>
            <a:r>
              <a:rPr lang="en-US" sz="2800" b="1" u="sng" dirty="0" smtClean="0"/>
              <a:t>Hunters</a:t>
            </a:r>
            <a:r>
              <a:rPr lang="en-US" sz="2800" dirty="0" smtClean="0"/>
              <a:t> can only move </a:t>
            </a:r>
            <a:r>
              <a:rPr lang="en-US" sz="2800" b="1" u="sng" dirty="0" smtClean="0">
                <a:solidFill>
                  <a:srgbClr val="FF8600"/>
                </a:solidFill>
              </a:rPr>
              <a:t>forward (up) or sideways</a:t>
            </a:r>
            <a:r>
              <a:rPr lang="en-US" sz="2800" dirty="0" smtClean="0"/>
              <a:t> into an empty adjacent circle. </a:t>
            </a:r>
            <a:endParaRPr lang="en-US" sz="2800" dirty="0"/>
          </a:p>
        </p:txBody>
      </p:sp>
    </p:spTree>
    <p:extLst>
      <p:ext uri="{BB962C8B-B14F-4D97-AF65-F5344CB8AC3E}">
        <p14:creationId xmlns:p14="http://schemas.microsoft.com/office/powerpoint/2010/main" val="4132334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08393"/>
            <a:ext cx="7315200" cy="1154097"/>
          </a:xfrm>
        </p:spPr>
        <p:txBody>
          <a:bodyPr/>
          <a:lstStyle/>
          <a:p>
            <a:r>
              <a:rPr lang="en-US" dirty="0" smtClean="0"/>
              <a:t>Claims</a:t>
            </a:r>
            <a:endParaRPr lang="en-US" dirty="0"/>
          </a:p>
        </p:txBody>
      </p:sp>
      <p:sp>
        <p:nvSpPr>
          <p:cNvPr id="3" name="Content Placeholder 2"/>
          <p:cNvSpPr>
            <a:spLocks noGrp="1"/>
          </p:cNvSpPr>
          <p:nvPr>
            <p:ph idx="1"/>
          </p:nvPr>
        </p:nvSpPr>
        <p:spPr>
          <a:xfrm>
            <a:off x="914400" y="1678123"/>
            <a:ext cx="7315200" cy="4631238"/>
          </a:xfrm>
        </p:spPr>
        <p:txBody>
          <a:bodyPr>
            <a:normAutofit/>
          </a:bodyPr>
          <a:lstStyle/>
          <a:p>
            <a:r>
              <a:rPr lang="en-US" sz="2600" dirty="0" smtClean="0"/>
              <a:t>Once the hunter and the werewolf are in a line then the werewolf wins.</a:t>
            </a:r>
          </a:p>
          <a:p>
            <a:r>
              <a:rPr lang="en-US" sz="2600" dirty="0" smtClean="0"/>
              <a:t>Werewolf always wins.</a:t>
            </a:r>
          </a:p>
          <a:p>
            <a:r>
              <a:rPr lang="en-US" sz="2600" dirty="0" smtClean="0"/>
              <a:t>The game can go on for ever.</a:t>
            </a:r>
          </a:p>
          <a:p>
            <a:r>
              <a:rPr lang="en-US" sz="2600" dirty="0" smtClean="0"/>
              <a:t>Hunters always win.</a:t>
            </a:r>
          </a:p>
          <a:p>
            <a:r>
              <a:rPr lang="en-US" sz="2600" dirty="0" smtClean="0"/>
              <a:t>It is better to be the hunters.</a:t>
            </a:r>
          </a:p>
          <a:p>
            <a:r>
              <a:rPr lang="en-US" sz="2600" dirty="0" smtClean="0"/>
              <a:t>If the werewolf goes to the top it will get trapped.</a:t>
            </a:r>
          </a:p>
          <a:p>
            <a:r>
              <a:rPr lang="en-US" sz="2600" dirty="0" smtClean="0"/>
              <a:t>Werewolf should never go in a corner.</a:t>
            </a:r>
          </a:p>
          <a:p>
            <a:r>
              <a:rPr lang="en-US" sz="2600" dirty="0" smtClean="0"/>
              <a:t>You can win with magic</a:t>
            </a:r>
          </a:p>
          <a:p>
            <a:endParaRPr lang="en-US" dirty="0"/>
          </a:p>
        </p:txBody>
      </p:sp>
    </p:spTree>
    <p:extLst>
      <p:ext uri="{BB962C8B-B14F-4D97-AF65-F5344CB8AC3E}">
        <p14:creationId xmlns:p14="http://schemas.microsoft.com/office/powerpoint/2010/main" val="1690800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45720" indent="0">
              <a:buNone/>
            </a:pPr>
            <a:r>
              <a:rPr lang="en-US" sz="3600" dirty="0" smtClean="0"/>
              <a:t>I wrote down a number with one zero in it, but I cannot remember what it was. I know it was between 500 and 800.  What might it have been?  </a:t>
            </a:r>
            <a:endParaRPr lang="en-US" sz="3600" dirty="0"/>
          </a:p>
        </p:txBody>
      </p:sp>
    </p:spTree>
    <p:extLst>
      <p:ext uri="{BB962C8B-B14F-4D97-AF65-F5344CB8AC3E}">
        <p14:creationId xmlns:p14="http://schemas.microsoft.com/office/powerpoint/2010/main" val="1994334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723" y="317482"/>
            <a:ext cx="7315200" cy="2056076"/>
          </a:xfrm>
        </p:spPr>
        <p:txBody>
          <a:bodyPr>
            <a:noAutofit/>
          </a:bodyPr>
          <a:lstStyle/>
          <a:p>
            <a:r>
              <a:rPr lang="en-US" sz="3200" dirty="0"/>
              <a:t>I wrote down a number with one zero in it, but I cannot remember what it was. I know it was between 500 and 800.  What might it have been?  </a:t>
            </a:r>
          </a:p>
        </p:txBody>
      </p:sp>
      <p:sp>
        <p:nvSpPr>
          <p:cNvPr id="3" name="Content Placeholder 2"/>
          <p:cNvSpPr>
            <a:spLocks noGrp="1"/>
          </p:cNvSpPr>
          <p:nvPr>
            <p:ph idx="1"/>
          </p:nvPr>
        </p:nvSpPr>
        <p:spPr>
          <a:xfrm>
            <a:off x="914400" y="2373558"/>
            <a:ext cx="7315200" cy="3935802"/>
          </a:xfrm>
        </p:spPr>
        <p:txBody>
          <a:bodyPr/>
          <a:lstStyle/>
          <a:p>
            <a:endParaRPr lang="en-US" dirty="0"/>
          </a:p>
        </p:txBody>
      </p:sp>
    </p:spTree>
    <p:extLst>
      <p:ext uri="{BB962C8B-B14F-4D97-AF65-F5344CB8AC3E}">
        <p14:creationId xmlns:p14="http://schemas.microsoft.com/office/powerpoint/2010/main" val="3709657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90618"/>
            <a:ext cx="7315200" cy="1154097"/>
          </a:xfrm>
        </p:spPr>
        <p:txBody>
          <a:bodyPr/>
          <a:lstStyle/>
          <a:p>
            <a:r>
              <a:rPr lang="en-US" dirty="0" smtClean="0"/>
              <a:t>Student Claims 3</a:t>
            </a:r>
            <a:r>
              <a:rPr lang="en-US" baseline="30000" dirty="0" smtClean="0"/>
              <a:t>rd</a:t>
            </a:r>
            <a:r>
              <a:rPr lang="en-US" dirty="0" smtClean="0"/>
              <a:t> Grade</a:t>
            </a:r>
            <a:endParaRPr lang="en-US" dirty="0"/>
          </a:p>
        </p:txBody>
      </p:sp>
      <p:sp>
        <p:nvSpPr>
          <p:cNvPr id="3" name="Content Placeholder 2"/>
          <p:cNvSpPr>
            <a:spLocks noGrp="1"/>
          </p:cNvSpPr>
          <p:nvPr>
            <p:ph idx="1"/>
          </p:nvPr>
        </p:nvSpPr>
        <p:spPr>
          <a:xfrm>
            <a:off x="914400" y="1783949"/>
            <a:ext cx="7315200" cy="4525411"/>
          </a:xfrm>
        </p:spPr>
        <p:txBody>
          <a:bodyPr/>
          <a:lstStyle/>
          <a:p>
            <a:r>
              <a:rPr lang="en-US" sz="3200" dirty="0" smtClean="0"/>
              <a:t>It is not a number close to 500 or 800.</a:t>
            </a:r>
          </a:p>
          <a:p>
            <a:r>
              <a:rPr lang="en-US" sz="3200" dirty="0" smtClean="0"/>
              <a:t>It is in the 600s or 700s.</a:t>
            </a:r>
          </a:p>
          <a:p>
            <a:r>
              <a:rPr lang="en-US" sz="3200" dirty="0" smtClean="0"/>
              <a:t>It is an even number.</a:t>
            </a:r>
          </a:p>
          <a:p>
            <a:r>
              <a:rPr lang="en-US" sz="3200" dirty="0" smtClean="0"/>
              <a:t>It can not be less than 499 or greater that 801.</a:t>
            </a:r>
          </a:p>
          <a:p>
            <a:r>
              <a:rPr lang="en-US" sz="3200" dirty="0" smtClean="0"/>
              <a:t>It is a multiple of 10. </a:t>
            </a:r>
          </a:p>
          <a:p>
            <a:r>
              <a:rPr lang="en-US" sz="3200" dirty="0" smtClean="0"/>
              <a:t>The zero can not be in the hundreds place. </a:t>
            </a:r>
          </a:p>
          <a:p>
            <a:pPr marL="45720" indent="0">
              <a:buNone/>
            </a:pPr>
            <a:endParaRPr lang="en-US" dirty="0"/>
          </a:p>
        </p:txBody>
      </p:sp>
    </p:spTree>
    <p:extLst>
      <p:ext uri="{BB962C8B-B14F-4D97-AF65-F5344CB8AC3E}">
        <p14:creationId xmlns:p14="http://schemas.microsoft.com/office/powerpoint/2010/main" val="113768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135" y="393275"/>
            <a:ext cx="7458465" cy="1556976"/>
          </a:xfrm>
        </p:spPr>
        <p:txBody>
          <a:bodyPr>
            <a:noAutofit/>
          </a:bodyPr>
          <a:lstStyle/>
          <a:p>
            <a:r>
              <a:rPr lang="en-US" sz="3200" dirty="0" smtClean="0"/>
              <a:t>I’m thinking of a number between 1-100 that has a 9 in it.  What might my number be?</a:t>
            </a:r>
            <a:endParaRPr lang="en-US" sz="3200" dirty="0"/>
          </a:p>
        </p:txBody>
      </p:sp>
      <p:sp>
        <p:nvSpPr>
          <p:cNvPr id="3" name="Content Placeholder 2"/>
          <p:cNvSpPr>
            <a:spLocks noGrp="1"/>
          </p:cNvSpPr>
          <p:nvPr>
            <p:ph idx="1"/>
          </p:nvPr>
        </p:nvSpPr>
        <p:spPr>
          <a:xfrm>
            <a:off x="914400" y="1950251"/>
            <a:ext cx="7315200" cy="4359110"/>
          </a:xfrm>
        </p:spPr>
        <p:txBody>
          <a:bodyPr>
            <a:normAutofit lnSpcReduction="10000"/>
          </a:bodyPr>
          <a:lstStyle/>
          <a:p>
            <a:r>
              <a:rPr lang="en-US" sz="3600" dirty="0" smtClean="0"/>
              <a:t>There is only one 9.</a:t>
            </a:r>
          </a:p>
          <a:p>
            <a:r>
              <a:rPr lang="en-US" sz="3600" dirty="0" smtClean="0"/>
              <a:t>It has a 1 in it.</a:t>
            </a:r>
          </a:p>
          <a:p>
            <a:r>
              <a:rPr lang="en-US" sz="3600" dirty="0" smtClean="0"/>
              <a:t>It is between 1 and 100.</a:t>
            </a:r>
          </a:p>
          <a:p>
            <a:r>
              <a:rPr lang="en-US" sz="3600" dirty="0" smtClean="0"/>
              <a:t>It can’t be without a 9.</a:t>
            </a:r>
          </a:p>
          <a:p>
            <a:r>
              <a:rPr lang="en-US" sz="3600" dirty="0" smtClean="0"/>
              <a:t>It has to be an odd number.</a:t>
            </a:r>
          </a:p>
          <a:p>
            <a:endParaRPr lang="en-US" sz="3600" dirty="0"/>
          </a:p>
          <a:p>
            <a:r>
              <a:rPr lang="en-US" sz="3600" dirty="0" smtClean="0"/>
              <a:t>Could it have two 9’s?</a:t>
            </a:r>
            <a:endParaRPr lang="en-US" sz="3600" dirty="0"/>
          </a:p>
        </p:txBody>
      </p:sp>
    </p:spTree>
    <p:extLst>
      <p:ext uri="{BB962C8B-B14F-4D97-AF65-F5344CB8AC3E}">
        <p14:creationId xmlns:p14="http://schemas.microsoft.com/office/powerpoint/2010/main" val="225634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135" y="393274"/>
            <a:ext cx="7458465" cy="3129269"/>
          </a:xfrm>
        </p:spPr>
        <p:txBody>
          <a:bodyPr>
            <a:noAutofit/>
          </a:bodyPr>
          <a:lstStyle/>
          <a:p>
            <a:r>
              <a:rPr lang="en-US" sz="3200" dirty="0"/>
              <a:t>Which of the following problems has the largest product?  Try to figure it out by not solving any of the problems.  </a:t>
            </a:r>
            <a:br>
              <a:rPr lang="en-US" sz="3200" dirty="0"/>
            </a:br>
            <a:r>
              <a:rPr lang="en-US" sz="3200" dirty="0"/>
              <a:t/>
            </a:r>
            <a:br>
              <a:rPr lang="en-US" sz="3200" dirty="0"/>
            </a:br>
            <a:r>
              <a:rPr lang="en-US" sz="3200" dirty="0"/>
              <a:t>3.2 X 17    24 X 2.9   50 X 3.5  </a:t>
            </a:r>
            <a:r>
              <a:rPr lang="en-US" sz="3200" dirty="0" smtClean="0"/>
              <a:t> 2.4 </a:t>
            </a:r>
            <a:r>
              <a:rPr lang="en-US" sz="3200" dirty="0"/>
              <a:t>X 29  1.7 X 50 </a:t>
            </a:r>
            <a:r>
              <a:rPr lang="en-US" sz="3200" dirty="0" smtClean="0"/>
              <a:t>   5.0 </a:t>
            </a:r>
            <a:r>
              <a:rPr lang="en-US" sz="3200" dirty="0"/>
              <a:t>X 36</a:t>
            </a:r>
          </a:p>
        </p:txBody>
      </p:sp>
      <p:sp>
        <p:nvSpPr>
          <p:cNvPr id="3" name="Content Placeholder 2"/>
          <p:cNvSpPr>
            <a:spLocks noGrp="1"/>
          </p:cNvSpPr>
          <p:nvPr>
            <p:ph idx="1"/>
          </p:nvPr>
        </p:nvSpPr>
        <p:spPr>
          <a:xfrm>
            <a:off x="914400" y="3809789"/>
            <a:ext cx="7315200" cy="2499571"/>
          </a:xfrm>
        </p:spPr>
        <p:txBody>
          <a:bodyPr>
            <a:normAutofit/>
          </a:bodyPr>
          <a:lstStyle/>
          <a:p>
            <a:endParaRPr lang="en-US" sz="3600" dirty="0"/>
          </a:p>
        </p:txBody>
      </p:sp>
    </p:spTree>
    <p:extLst>
      <p:ext uri="{BB962C8B-B14F-4D97-AF65-F5344CB8AC3E}">
        <p14:creationId xmlns:p14="http://schemas.microsoft.com/office/powerpoint/2010/main" val="7049005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Perspective.thmx</Template>
  <TotalTime>357</TotalTime>
  <Words>939</Words>
  <Application>Microsoft Macintosh PowerPoint</Application>
  <PresentationFormat>On-screen Show (4:3)</PresentationFormat>
  <Paragraphs>121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Perspective</vt:lpstr>
      <vt:lpstr>Making Thinking Visible in Mathematics </vt:lpstr>
      <vt:lpstr>Goals  </vt:lpstr>
      <vt:lpstr>Werewolves in the Night</vt:lpstr>
      <vt:lpstr>Claims</vt:lpstr>
      <vt:lpstr>PowerPoint Presentation</vt:lpstr>
      <vt:lpstr>I wrote down a number with one zero in it, but I cannot remember what it was. I know it was between 500 and 800.  What might it have been?  </vt:lpstr>
      <vt:lpstr>Student Claims 3rd Grade</vt:lpstr>
      <vt:lpstr>I’m thinking of a number between 1-100 that has a 9 in it.  What might my number be?</vt:lpstr>
      <vt:lpstr>Which of the following problems has the largest product?  Try to figure it out by not solving any of the problems.    3.2 X 17    24 X 2.9   50 X 3.5   2.4 X 29  1.7 X 50    5.0 X 36</vt:lpstr>
      <vt:lpstr>Which of the following problems has the largest product?  Try to figure it out by not solving any of the problems.    3.2 X 17    24 X 2.9   50 X 3.5   2.4 X 29  1.7 X 50    5.0 X 36</vt:lpstr>
      <vt:lpstr>PowerPoint Presentation</vt:lpstr>
      <vt:lpstr>Tips for success</vt:lpstr>
      <vt:lpstr>Connect-Extend-Challenge</vt:lpstr>
      <vt:lpstr>Resources</vt:lpstr>
      <vt:lpstr>Paradigm Shift</vt:lpstr>
      <vt:lpstr>Notice, Name, and Highlight Thinking</vt:lpstr>
      <vt:lpstr>Routines are useful</vt:lpstr>
      <vt:lpstr>What is a thinking routine?  </vt:lpstr>
      <vt:lpstr>What kind of thinking do we want our students to do?  </vt:lpstr>
      <vt:lpstr>I.C.E</vt:lpstr>
      <vt:lpstr>I.C.E</vt:lpstr>
      <vt:lpstr>I.C.E</vt:lpstr>
      <vt:lpstr>Connect-Extend-Challenge</vt:lpstr>
    </vt:vector>
  </TitlesOfParts>
  <Company>Montecito Union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Thinking Routines in Mathematics</dc:title>
  <dc:creator>Jeff Linder</dc:creator>
  <cp:lastModifiedBy>Jeff Linder</cp:lastModifiedBy>
  <cp:revision>29</cp:revision>
  <dcterms:created xsi:type="dcterms:W3CDTF">2013-10-23T17:06:17Z</dcterms:created>
  <dcterms:modified xsi:type="dcterms:W3CDTF">2013-11-04T17:09:52Z</dcterms:modified>
</cp:coreProperties>
</file>