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0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264" r:id="rId10"/>
    <p:sldId id="320" r:id="rId11"/>
    <p:sldId id="315" r:id="rId12"/>
    <p:sldId id="309" r:id="rId13"/>
    <p:sldId id="306" r:id="rId14"/>
    <p:sldId id="307" r:id="rId15"/>
    <p:sldId id="308" r:id="rId16"/>
    <p:sldId id="323" r:id="rId17"/>
    <p:sldId id="299" r:id="rId18"/>
    <p:sldId id="300" r:id="rId19"/>
    <p:sldId id="295" r:id="rId20"/>
    <p:sldId id="265" r:id="rId21"/>
    <p:sldId id="267" r:id="rId22"/>
    <p:sldId id="321" r:id="rId23"/>
    <p:sldId id="313" r:id="rId24"/>
    <p:sldId id="270" r:id="rId25"/>
    <p:sldId id="269" r:id="rId26"/>
    <p:sldId id="310" r:id="rId27"/>
    <p:sldId id="311" r:id="rId28"/>
    <p:sldId id="312" r:id="rId29"/>
    <p:sldId id="297" r:id="rId30"/>
    <p:sldId id="272" r:id="rId3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E2"/>
    <a:srgbClr val="FEE0B8"/>
    <a:srgbClr val="F3D685"/>
    <a:srgbClr val="F2DD86"/>
    <a:srgbClr val="F17157"/>
    <a:srgbClr val="F3826B"/>
    <a:srgbClr val="0D1793"/>
    <a:srgbClr val="070C51"/>
    <a:srgbClr val="A4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677" autoAdjust="0"/>
  </p:normalViewPr>
  <p:slideViewPr>
    <p:cSldViewPr showGuides="1">
      <p:cViewPr varScale="1">
        <p:scale>
          <a:sx n="49" d="100"/>
          <a:sy n="49" d="100"/>
        </p:scale>
        <p:origin x="328" y="32"/>
      </p:cViewPr>
      <p:guideLst>
        <p:guide orient="horz" pos="11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35" d="100"/>
          <a:sy n="35" d="100"/>
        </p:scale>
        <p:origin x="-1548" y="-6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3B49FD0-FD44-46FF-B0D5-88B7DD6C9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7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A403243-C8D7-4158-8C69-22234263C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38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AADA-ED77-4290-8B0D-3CBDA0539B37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5678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4F6FC38-A9DC-4A1A-8B00-E1A4127362F3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745614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999CF13-6AD0-473D-B3A2-1FF7D21493A8}" type="slidenum">
              <a:rPr lang="en-US" altLang="en-US" sz="1200" smtClean="0"/>
              <a:pPr/>
              <a:t>30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41213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075E282-8224-4BDF-9354-66278015394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48685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67" tIns="46585" rIns="93167" bIns="46585" anchor="b"/>
          <a:lstStyle>
            <a:lvl1pPr defTabSz="931863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2396914-69BE-4E96-B71C-AA7200E8F043}" type="slidenum">
              <a:rPr lang="en-US" sz="1200">
                <a:solidFill>
                  <a:schemeClr val="tx1"/>
                </a:solidFill>
              </a:rPr>
              <a:pPr algn="r" eaLnBrk="1" hangingPunct="1"/>
              <a:t>10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6913"/>
            <a:ext cx="4646612" cy="3486150"/>
          </a:xfrm>
          <a:ln/>
        </p:spPr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02" tIns="46952" rIns="93902" bIns="46952"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07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A85519B-0C79-4704-85DF-0C2D3B0D2449}" type="slidenum">
              <a:rPr 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65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8BE55C-F40C-48B2-A625-4C18BE4BDBB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6206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8BE55C-F40C-48B2-A625-4C18BE4BDBB8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497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0E6DE0E-D6FA-4FD2-AD1F-C67A80A38D85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890676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8B672-0FBF-4D68-9AC7-D4457CCD00B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57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4C34DCC-2FFE-465D-9629-56AFCC9C8FD5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484519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EED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  <a:ea typeface="ＭＳ Ｐゴシック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981200" y="2209800"/>
            <a:ext cx="7162800" cy="152400"/>
          </a:xfrm>
          <a:prstGeom prst="rect">
            <a:avLst/>
          </a:prstGeom>
          <a:gradFill rotWithShape="0">
            <a:gsLst>
              <a:gs pos="0">
                <a:srgbClr val="F17157"/>
              </a:gs>
              <a:gs pos="100000">
                <a:srgbClr val="FAD0C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1676400" cy="6858000"/>
          </a:xfrm>
          <a:prstGeom prst="rect">
            <a:avLst/>
          </a:prstGeom>
          <a:solidFill>
            <a:srgbClr val="F3D68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6" name="Picture 16" descr="Color-ppt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572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63500" dir="3187806" algn="ctr" rotWithShape="0">
                    <a:srgbClr val="A4A4A4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1905000" y="60960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spcBef>
                <a:spcPts val="800"/>
              </a:spcBef>
              <a:defRPr/>
            </a:pPr>
            <a:r>
              <a:rPr lang="en-US" sz="1100" b="1" dirty="0">
                <a:solidFill>
                  <a:srgbClr val="070C51"/>
                </a:solidFill>
                <a:ea typeface="ＭＳ Ｐゴシック" charset="0"/>
              </a:rPr>
              <a:t>CALIFORNIA DEPARTMENT OF EDUCATION</a:t>
            </a:r>
            <a:br>
              <a:rPr lang="en-US" sz="1100" b="1" dirty="0">
                <a:solidFill>
                  <a:srgbClr val="070C51"/>
                </a:solidFill>
                <a:ea typeface="ＭＳ Ｐゴシック" charset="0"/>
              </a:rPr>
            </a:br>
            <a:r>
              <a:rPr lang="en-US" sz="1100" dirty="0">
                <a:solidFill>
                  <a:srgbClr val="070C51"/>
                </a:solidFill>
                <a:ea typeface="ＭＳ Ｐゴシック" charset="0"/>
              </a:rPr>
              <a:t>Tom </a:t>
            </a:r>
            <a:r>
              <a:rPr lang="en-US" sz="1100" dirty="0" err="1">
                <a:solidFill>
                  <a:srgbClr val="070C51"/>
                </a:solidFill>
                <a:ea typeface="ＭＳ Ｐゴシック" charset="0"/>
              </a:rPr>
              <a:t>Torlakson</a:t>
            </a:r>
            <a:r>
              <a:rPr lang="en-US" sz="1100" dirty="0">
                <a:solidFill>
                  <a:srgbClr val="070C51"/>
                </a:solidFill>
                <a:ea typeface="ＭＳ Ｐゴシック" charset="0"/>
              </a:rPr>
              <a:t>, State Superintendent of Public Instruction</a:t>
            </a:r>
            <a:endParaRPr lang="en-US" sz="1200" b="1" dirty="0">
              <a:solidFill>
                <a:schemeClr val="tx2"/>
              </a:solidFill>
              <a:ea typeface="ＭＳ Ｐゴシック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81200" y="2760663"/>
            <a:ext cx="7162800" cy="2420937"/>
          </a:xfr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642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A6D5-2342-4569-BE59-F9E06E9F0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06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1D89B-A061-42C4-8091-E17944A9F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25B3E-6A05-4854-AA58-2841A4A6B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7111D-9F2D-439C-BE08-1028A4457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71576-A7FD-4A3E-9065-8E160CF1F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2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0137-CC48-488E-BD34-D4730BCB3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8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B1406-F865-47F1-9A45-8CBD6CC4C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E89AD-3135-400E-B792-56331DDCA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1714500" cy="5486400"/>
          </a:xfrm>
        </p:spPr>
        <p:txBody>
          <a:bodyPr vert="eaVert"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A145B-7875-454A-A9B1-BC172E847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1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ea typeface="ＭＳ Ｐゴシック" charset="0"/>
              </a:endParaRPr>
            </a:p>
          </p:txBody>
        </p:sp>
        <p:pic>
          <p:nvPicPr>
            <p:cNvPr id="1035" name="Picture 10" descr="Color-ppt3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8288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25475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6825" y="6254750"/>
            <a:ext cx="305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1363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29CBDE4-F00D-4DF6-9147-9D89DC958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Box 3"/>
          <p:cNvSpPr txBox="1">
            <a:spLocks noChangeArrowheads="1"/>
          </p:cNvSpPr>
          <p:nvPr/>
        </p:nvSpPr>
        <p:spPr bwMode="auto">
          <a:xfrm>
            <a:off x="152400" y="1870075"/>
            <a:ext cx="1371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1000" b="1" smtClean="0">
                <a:cs typeface="+mn-cs"/>
              </a:rPr>
              <a:t>TOM TORLAKSON</a:t>
            </a:r>
          </a:p>
          <a:p>
            <a:pPr algn="ctr" eaLnBrk="1" hangingPunct="1">
              <a:defRPr/>
            </a:pPr>
            <a:r>
              <a:rPr lang="en-US" sz="800" smtClean="0">
                <a:cs typeface="+mn-cs"/>
              </a:rPr>
              <a:t>State Superintendent of Public Instruction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ca.gov/ta/tg/sa/smarterfieldtest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billNavClient.xhtml?bill_id=201320140AB48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e.ca.gov/ta/tg/sa/ab484qa.as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ca.gov/ta/tg/sa/practicetest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marterbalancedhelpdesk@ets.org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ta/tg/sa/access.as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erbalanced.org/parents-students/como-ayudar-a-todos-los-estudiantes-a-que-tengan-exit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subscribe-sbac@mlist.cde.ca.gov" TargetMode="External"/><Relationship Id="rId7" Type="http://schemas.openxmlformats.org/officeDocument/2006/relationships/hyperlink" Target="http://www.smarterbalanced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de.ca.gov/sbac/" TargetMode="External"/><Relationship Id="rId5" Type="http://schemas.openxmlformats.org/officeDocument/2006/relationships/hyperlink" Target="mailto:sbac-itreadiness@cde.ca.gov" TargetMode="External"/><Relationship Id="rId4" Type="http://schemas.openxmlformats.org/officeDocument/2006/relationships/hyperlink" Target="mailto:sbac@cde.ca.g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514600"/>
            <a:ext cx="7162800" cy="2667001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California Mathematics Council South</a:t>
            </a:r>
            <a:br>
              <a:rPr lang="en-US" sz="2800" dirty="0" smtClean="0"/>
            </a:br>
            <a:r>
              <a:rPr lang="en-US" sz="2800" dirty="0" smtClean="0"/>
              <a:t>Annual Conference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November 1, 2013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00"/>
                </a:solidFill>
                <a:ea typeface="ＭＳ Ｐゴシック"/>
              </a:rPr>
              <a:t>Jessica </a:t>
            </a:r>
            <a:r>
              <a:rPr lang="en-US" sz="2000" dirty="0">
                <a:solidFill>
                  <a:srgbClr val="000000"/>
                </a:solidFill>
                <a:ea typeface="ＭＳ Ｐゴシック"/>
              </a:rPr>
              <a:t>Valdez, Administrator</a:t>
            </a:r>
            <a:br>
              <a:rPr lang="en-US" sz="2000" dirty="0">
                <a:solidFill>
                  <a:srgbClr val="000000"/>
                </a:solidFill>
                <a:ea typeface="ＭＳ Ｐゴシック"/>
              </a:rPr>
            </a:br>
            <a:r>
              <a:rPr lang="en-US" sz="2000" dirty="0">
                <a:solidFill>
                  <a:srgbClr val="000000"/>
                </a:solidFill>
                <a:ea typeface="ＭＳ Ｐゴシック"/>
              </a:rPr>
              <a:t>Assessment Development and Administration Division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676400" y="914400"/>
            <a:ext cx="74676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ea typeface="ＭＳ Ｐゴシック"/>
              </a:rPr>
              <a:t>Statewide Assessment Update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E0716-188A-482B-AAA7-A8F18F84419D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5334000"/>
            <a:ext cx="6629400" cy="1387475"/>
          </a:xfrm>
        </p:spPr>
        <p:txBody>
          <a:bodyPr/>
          <a:lstStyle/>
          <a:p>
            <a:pPr marL="511175" indent="-392113">
              <a:spcBef>
                <a:spcPts val="0"/>
              </a:spcBef>
              <a:buClr>
                <a:srgbClr val="009900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marL="511175" indent="-392113">
              <a:spcBef>
                <a:spcPts val="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2400" dirty="0" smtClean="0"/>
              <a:t>25 states educating over 19 million public K–12 students</a:t>
            </a:r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7091363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5D1FADBB-A7AD-40F7-807A-FE8B829859F2}" type="slidenum">
              <a:rPr lang="en-US" altLang="en-US" sz="1400">
                <a:solidFill>
                  <a:schemeClr val="tx1"/>
                </a:solidFill>
              </a:rPr>
              <a:pPr algn="r" eaLnBrk="1" hangingPunct="1"/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633537" y="381000"/>
            <a:ext cx="75104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Smarter Balanced Member States</a:t>
            </a:r>
            <a:endParaRPr lang="en-US" sz="3600" b="1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3798" name="Slide Number Placeholder 1"/>
          <p:cNvSpPr txBox="1">
            <a:spLocks noGrp="1"/>
          </p:cNvSpPr>
          <p:nvPr/>
        </p:nvSpPr>
        <p:spPr bwMode="auto">
          <a:xfrm>
            <a:off x="6539345" y="63404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9B9B9B"/>
              </a:solidFill>
              <a:ea typeface="ＭＳ Ｐゴシック" pitchFamily="34" charset="-128"/>
            </a:endParaRPr>
          </a:p>
        </p:txBody>
      </p:sp>
      <p:pic>
        <p:nvPicPr>
          <p:cNvPr id="7171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97" y="1295398"/>
            <a:ext cx="6756066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2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EE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228600" y="0"/>
            <a:ext cx="8829675" cy="1143000"/>
          </a:xfrm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Smarter </a:t>
            </a:r>
            <a:r>
              <a:rPr sz="3600" b="1" dirty="0" smtClean="0">
                <a:latin typeface="Arial" pitchFamily="34" charset="0"/>
                <a:cs typeface="Arial" pitchFamily="34" charset="0"/>
              </a:rPr>
              <a:t>Balanced Assessment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42100" y="64071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Calibri" pitchFamily="34" charset="0"/>
              </a:rPr>
              <a:t> </a:t>
            </a:r>
            <a:fld id="{8EE25981-F994-48C1-AACC-4E19E384D26C}" type="slidenum">
              <a:rPr lang="en-US" sz="1200" smtClean="0">
                <a:latin typeface="Calibri" pitchFamily="34" charset="0"/>
              </a:rPr>
              <a:pPr/>
              <a:t>11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85724" y="2095967"/>
            <a:ext cx="1518189" cy="2701925"/>
          </a:xfrm>
          <a:prstGeom prst="roundRect">
            <a:avLst>
              <a:gd name="adj" fmla="val 7177"/>
            </a:avLst>
          </a:prstGeom>
          <a:solidFill>
            <a:schemeClr val="bg2"/>
          </a:solidFill>
          <a:ln w="1397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Common Core State Standards specify 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K–12 </a:t>
            </a: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expectations for college and career readiness</a:t>
            </a:r>
            <a:endParaRPr lang="en-US" sz="1600" b="1" u="sng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68" name="Notched Right Arrow 67"/>
          <p:cNvSpPr/>
          <p:nvPr/>
        </p:nvSpPr>
        <p:spPr>
          <a:xfrm>
            <a:off x="1893888" y="2983379"/>
            <a:ext cx="1098550" cy="585788"/>
          </a:xfrm>
          <a:prstGeom prst="notchedRightArrow">
            <a:avLst/>
          </a:prstGeom>
          <a:solidFill>
            <a:schemeClr val="tx1"/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577138" y="2140417"/>
            <a:ext cx="1481137" cy="2701925"/>
          </a:xfrm>
          <a:prstGeom prst="roundRect">
            <a:avLst>
              <a:gd name="adj" fmla="val 7177"/>
            </a:avLst>
          </a:prstGeom>
          <a:solidFill>
            <a:schemeClr val="bg2"/>
          </a:solidFill>
          <a:ln w="13970">
            <a:noFill/>
          </a:ln>
          <a:effectLst>
            <a:outerShdw blurRad="50800" dist="508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All students leave </a:t>
            </a:r>
            <a:b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</a:b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high school </a:t>
            </a: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ready for college </a:t>
            </a: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/>
            </a:r>
            <a:b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</a:b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and </a:t>
            </a: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career</a:t>
            </a:r>
            <a:endParaRPr lang="en-US" sz="1600" b="1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21" name="Notched Right Arrow 20"/>
          <p:cNvSpPr/>
          <p:nvPr/>
        </p:nvSpPr>
        <p:spPr>
          <a:xfrm>
            <a:off x="6138863" y="2983379"/>
            <a:ext cx="1096962" cy="585788"/>
          </a:xfrm>
          <a:prstGeom prst="notchedRightArrow">
            <a:avLst/>
          </a:prstGeom>
          <a:solidFill>
            <a:schemeClr val="tx1"/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644775" y="1507004"/>
            <a:ext cx="3703638" cy="3457575"/>
          </a:xfrm>
          <a:prstGeom prst="triangle">
            <a:avLst/>
          </a:prstGeom>
          <a:solidFill>
            <a:schemeClr val="accent1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Teachers </a:t>
            </a: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and schools have information and tools they need to improve teaching and </a:t>
            </a: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learning</a:t>
            </a:r>
          </a:p>
          <a:p>
            <a:pPr algn="ctr">
              <a:defRPr/>
            </a:pPr>
            <a:endParaRPr lang="en-US" b="1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  <a:p>
            <a:pPr algn="ctr">
              <a:defRPr/>
            </a:pPr>
            <a:endParaRPr lang="en-US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  <a:p>
            <a:pPr algn="ctr">
              <a:defRPr/>
            </a:pPr>
            <a:endParaRPr lang="en-US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009882" y="4630177"/>
            <a:ext cx="2567256" cy="1465822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711200">
              <a:lnSpc>
                <a:spcPct val="9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Franklin Gothic Book" pitchFamily="34" charset="0"/>
              </a:rPr>
              <a:t>Interim assessments </a:t>
            </a: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</a:rPr>
              <a:t/>
            </a:r>
            <a:br>
              <a:rPr lang="en-US" sz="1600" dirty="0" smtClean="0">
                <a:solidFill>
                  <a:schemeClr val="tx2"/>
                </a:solidFill>
                <a:latin typeface="Franklin Gothic Book" pitchFamily="34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</a:rPr>
              <a:t>flexible, open, used for actionable feedback</a:t>
            </a:r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2987122" y="990600"/>
            <a:ext cx="2951162" cy="1473667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711200">
              <a:lnSpc>
                <a:spcPct val="9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Franklin Gothic Book" pitchFamily="34" charset="0"/>
              </a:rPr>
              <a:t>Summative assessments </a:t>
            </a:r>
          </a:p>
          <a:p>
            <a:pPr algn="ctr" defTabSz="711200"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  <a:latin typeface="Franklin Gothic Book" pitchFamily="34" charset="0"/>
              </a:rPr>
              <a:t>b</a:t>
            </a: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</a:rPr>
              <a:t>enchmarked to college                 and career readiness</a:t>
            </a:r>
          </a:p>
          <a:p>
            <a:pPr algn="ctr" defTabSz="711200">
              <a:lnSpc>
                <a:spcPct val="90000"/>
              </a:lnSpc>
            </a:pPr>
            <a:endParaRPr lang="en-US" dirty="0" smtClean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603913" y="4614302"/>
            <a:ext cx="2530206" cy="1481697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 defTabSz="711200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Formative </a:t>
            </a:r>
            <a:r>
              <a:rPr lang="en-US" sz="1600" b="1" dirty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assessment </a:t>
            </a:r>
            <a:r>
              <a:rPr lang="en-US" sz="1600" b="1" dirty="0" smtClean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tools and practices</a:t>
            </a:r>
            <a:endParaRPr lang="en-US" sz="1600" b="1" dirty="0">
              <a:solidFill>
                <a:schemeClr val="tx2"/>
              </a:solidFill>
              <a:latin typeface="Franklin Gothic Book" pitchFamily="34" charset="0"/>
              <a:cs typeface="Arial" pitchFamily="34" charset="0"/>
            </a:endParaRPr>
          </a:p>
          <a:p>
            <a:pPr algn="ctr" defTabSz="711200">
              <a:lnSpc>
                <a:spcPct val="90000"/>
              </a:lnSpc>
              <a:defRPr/>
            </a:pPr>
            <a:r>
              <a:rPr lang="en-US" sz="1600" dirty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f</a:t>
            </a: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or teachers to </a:t>
            </a:r>
            <a:r>
              <a:rPr lang="en-US" sz="1600" dirty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improve </a:t>
            </a: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instruction</a:t>
            </a:r>
          </a:p>
        </p:txBody>
      </p:sp>
    </p:spTree>
    <p:extLst>
      <p:ext uri="{BB962C8B-B14F-4D97-AF65-F5344CB8AC3E}">
        <p14:creationId xmlns:p14="http://schemas.microsoft.com/office/powerpoint/2010/main" val="42439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304800"/>
            <a:ext cx="7620000" cy="1295400"/>
          </a:xfrm>
        </p:spPr>
        <p:txBody>
          <a:bodyPr/>
          <a:lstStyle/>
          <a:p>
            <a:pPr defTabSz="685800"/>
            <a:r>
              <a:rPr lang="en-US" sz="3600" b="1" dirty="0" smtClean="0">
                <a:ea typeface="ＭＳ Ｐゴシック" charset="0"/>
                <a:cs typeface="ＭＳ Ｐゴシック" charset="0"/>
              </a:rPr>
              <a:t>Field Test Purpose</a:t>
            </a:r>
            <a:endParaRPr lang="en-US" sz="3600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6629400" cy="4343400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 smtClean="0"/>
              <a:t>A </a:t>
            </a:r>
            <a:r>
              <a:rPr lang="en-US" sz="2400" i="1" dirty="0"/>
              <a:t>field test is not designed to be a valid and reliable measure of student achievement; rather, it is designed to help the test developers evaluate whether the tests, individual items, and the technology platform work as intended before the first operational administration</a:t>
            </a:r>
            <a:r>
              <a:rPr lang="en-US" sz="2400" i="1" dirty="0" smtClean="0"/>
              <a:t>.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 smtClean="0"/>
              <a:t> </a:t>
            </a:r>
          </a:p>
          <a:p>
            <a:pPr marL="400050" lvl="2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	— Deborah </a:t>
            </a:r>
            <a:r>
              <a:rPr lang="en-US" sz="2000" dirty="0"/>
              <a:t>S. </a:t>
            </a:r>
            <a:r>
              <a:rPr lang="en-US" sz="2000" dirty="0" err="1" smtClean="0"/>
              <a:t>Delisle</a:t>
            </a:r>
            <a:endParaRPr lang="en-US" sz="2000" dirty="0" smtClean="0"/>
          </a:p>
          <a:p>
            <a:pPr marL="400050" lvl="2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                                      U.S. Department of Education</a:t>
            </a:r>
            <a:endParaRPr lang="en-US" sz="20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45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br>
              <a:rPr lang="en-US" dirty="0" smtClean="0"/>
            </a:br>
            <a:r>
              <a:rPr lang="en-US" dirty="0" smtClean="0"/>
              <a:t>Field Test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086600" cy="4800600"/>
          </a:xfrm>
        </p:spPr>
        <p:txBody>
          <a:bodyPr/>
          <a:lstStyle/>
          <a:p>
            <a:r>
              <a:rPr lang="en-US" sz="2600" b="1" dirty="0" smtClean="0"/>
              <a:t>Students </a:t>
            </a:r>
            <a:r>
              <a:rPr lang="en-US" sz="2600" dirty="0" smtClean="0"/>
              <a:t>will have hands-on experience with the functionality of a computer-based assessment.</a:t>
            </a:r>
          </a:p>
          <a:p>
            <a:endParaRPr lang="en-US" sz="1200" dirty="0" smtClean="0"/>
          </a:p>
          <a:p>
            <a:r>
              <a:rPr lang="en-US" sz="2600" b="1" dirty="0" smtClean="0"/>
              <a:t>Teachers and administrators </a:t>
            </a:r>
            <a:r>
              <a:rPr lang="en-US" sz="2600" dirty="0" smtClean="0"/>
              <a:t>will</a:t>
            </a:r>
            <a:r>
              <a:rPr lang="en-US" sz="2600" b="1" dirty="0"/>
              <a:t> </a:t>
            </a:r>
            <a:r>
              <a:rPr lang="en-US" sz="2600" dirty="0" smtClean="0"/>
              <a:t>gain valuable </a:t>
            </a:r>
            <a:r>
              <a:rPr lang="en-US" sz="2600" dirty="0"/>
              <a:t>exposure to administration logistics during a </a:t>
            </a:r>
            <a:r>
              <a:rPr lang="en-US" sz="2600" dirty="0" smtClean="0"/>
              <a:t>trial run.</a:t>
            </a:r>
            <a:endParaRPr lang="en-US" sz="2600" dirty="0"/>
          </a:p>
          <a:p>
            <a:endParaRPr lang="en-US" sz="1200" b="1" dirty="0" smtClean="0"/>
          </a:p>
          <a:p>
            <a:r>
              <a:rPr lang="en-US" sz="2600" b="1" dirty="0" smtClean="0"/>
              <a:t>Local educational agencies (LEAs)</a:t>
            </a:r>
            <a:r>
              <a:rPr lang="en-US" sz="2600" dirty="0" smtClean="0"/>
              <a:t> will benefit from having learned where technology gaps may exist, and then can fully prepare for operational assessments</a:t>
            </a:r>
            <a:r>
              <a:rPr lang="en-US" sz="28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77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46237" y="152400"/>
            <a:ext cx="7497763" cy="1295400"/>
          </a:xfrm>
        </p:spPr>
        <p:txBody>
          <a:bodyPr/>
          <a:lstStyle/>
          <a:p>
            <a:r>
              <a:rPr lang="en-US" sz="3600" b="1" dirty="0" smtClean="0"/>
              <a:t>Smarter Balanced </a:t>
            </a:r>
            <a:br>
              <a:rPr lang="en-US" sz="3600" b="1" dirty="0" smtClean="0"/>
            </a:br>
            <a:r>
              <a:rPr lang="en-US" sz="3600" b="1" dirty="0" smtClean="0"/>
              <a:t>Spring 2014 Field Test</a:t>
            </a:r>
            <a:endParaRPr lang="en-US" sz="3600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08638" y="1524000"/>
            <a:ext cx="7511562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pPr>
            <a:endParaRPr lang="en-US" sz="1000" dirty="0" smtClean="0"/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Will take place March 18–June </a:t>
            </a:r>
            <a:r>
              <a:rPr lang="en-US" sz="2400" dirty="0">
                <a:solidFill>
                  <a:srgbClr val="000000"/>
                </a:solidFill>
              </a:rPr>
              <a:t>6, </a:t>
            </a:r>
            <a:r>
              <a:rPr lang="en-US" sz="2400" dirty="0" smtClean="0">
                <a:solidFill>
                  <a:srgbClr val="000000"/>
                </a:solidFill>
              </a:rPr>
              <a:t>2014. Shorter windows within this time frame will be assigned to schools by the CDE and ETS.</a:t>
            </a:r>
          </a:p>
          <a:p>
            <a:pPr marL="283464" indent="-283464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tabLst>
                <a:tab pos="1428750" algn="l"/>
              </a:tabLst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283464" indent="-283464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tabLst>
                <a:tab pos="142875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Will assess students in </a:t>
            </a:r>
            <a:r>
              <a:rPr lang="en-US" sz="2400" dirty="0">
                <a:solidFill>
                  <a:srgbClr val="000000"/>
                </a:solidFill>
              </a:rPr>
              <a:t>grades 3 through </a:t>
            </a:r>
            <a:r>
              <a:rPr lang="en-US" sz="2400" dirty="0" smtClean="0">
                <a:solidFill>
                  <a:srgbClr val="000000"/>
                </a:solidFill>
              </a:rPr>
              <a:t>11.</a:t>
            </a:r>
            <a:endParaRPr lang="en-US" sz="8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None/>
              <a:tabLst>
                <a:tab pos="1428750" algn="l"/>
              </a:tabLst>
            </a:pPr>
            <a:endParaRPr lang="en-US" sz="800" dirty="0"/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000000"/>
                </a:solidFill>
              </a:rPr>
              <a:t>Grades 3–8: </a:t>
            </a:r>
            <a:r>
              <a:rPr lang="en-US" sz="2200" dirty="0" smtClean="0">
                <a:solidFill>
                  <a:srgbClr val="000000"/>
                </a:solidFill>
              </a:rPr>
              <a:t>All students are expected to participate.</a:t>
            </a: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endParaRPr lang="en-US" sz="400" dirty="0" smtClean="0">
              <a:solidFill>
                <a:srgbClr val="000000"/>
              </a:solidFill>
            </a:endParaRP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000000"/>
                </a:solidFill>
              </a:rPr>
              <a:t>Grades 9 and 10: </a:t>
            </a:r>
            <a:r>
              <a:rPr lang="en-US" sz="2200" dirty="0" smtClean="0">
                <a:solidFill>
                  <a:srgbClr val="000000"/>
                </a:solidFill>
              </a:rPr>
              <a:t>Only students selected for the scientific sample are expected to participate.</a:t>
            </a: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endParaRPr lang="en-US" sz="400" dirty="0" smtClean="0">
              <a:solidFill>
                <a:srgbClr val="000000"/>
              </a:solidFill>
            </a:endParaRP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000000"/>
                </a:solidFill>
              </a:rPr>
              <a:t>Grade 11:* </a:t>
            </a:r>
            <a:r>
              <a:rPr lang="en-US" sz="2200" dirty="0" smtClean="0">
                <a:solidFill>
                  <a:srgbClr val="000000"/>
                </a:solidFill>
              </a:rPr>
              <a:t>Students selected for the scientific sample are expected to participate; all others may participate. </a:t>
            </a:r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914400" indent="-16668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r>
              <a:rPr lang="en-US" sz="2200" b="1" dirty="0" smtClean="0">
                <a:solidFill>
                  <a:srgbClr val="000000"/>
                </a:solidFill>
              </a:rPr>
              <a:t>* </a:t>
            </a:r>
            <a:r>
              <a:rPr lang="en-US" sz="2200" dirty="0" smtClean="0">
                <a:solidFill>
                  <a:srgbClr val="000000"/>
                </a:solidFill>
              </a:rPr>
              <a:t>All grade 11 students may participate in                          the Early Assessment Program.</a:t>
            </a:r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b="1" dirty="0"/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200" dirty="0" smtClean="0"/>
          </a:p>
          <a:p>
            <a:pPr marL="747401" lvl="1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800" dirty="0" smtClean="0"/>
          </a:p>
          <a:p>
            <a:pPr marL="400007" lvl="1" indent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200" dirty="0"/>
          </a:p>
          <a:p>
            <a:pPr marL="457152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</a:p>
          <a:p>
            <a:pPr marL="457152" lvl="1" indent="0"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2CD9F-F9E4-4ACF-938B-D22302D3037F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96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391400" cy="1143000"/>
          </a:xfrm>
        </p:spPr>
        <p:txBody>
          <a:bodyPr/>
          <a:lstStyle/>
          <a:p>
            <a:r>
              <a:rPr lang="en-US" dirty="0" smtClean="0"/>
              <a:t>Smarter Balanced </a:t>
            </a:r>
            <a:br>
              <a:rPr lang="en-US" dirty="0" smtClean="0"/>
            </a:br>
            <a:r>
              <a:rPr lang="en-US" dirty="0" smtClean="0"/>
              <a:t>2014 Field Test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6858000" cy="5181600"/>
          </a:xfrm>
        </p:spPr>
        <p:txBody>
          <a:bodyPr/>
          <a:lstStyle/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r>
              <a:rPr lang="en-US" sz="2400" dirty="0"/>
              <a:t>Each participating student will take EITHER the </a:t>
            </a:r>
            <a:r>
              <a:rPr lang="en-US" sz="2400" dirty="0" smtClean="0"/>
              <a:t>ELA </a:t>
            </a:r>
            <a:r>
              <a:rPr lang="en-US" sz="2400" dirty="0"/>
              <a:t>or math Field Test. </a:t>
            </a:r>
            <a:endParaRPr lang="en-US" sz="2400" dirty="0" smtClean="0"/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400" dirty="0"/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r>
              <a:rPr lang="en-US" sz="2400" dirty="0" smtClean="0"/>
              <a:t>Content area will </a:t>
            </a:r>
            <a:r>
              <a:rPr lang="en-US" sz="2400" dirty="0"/>
              <a:t>be assigned by </a:t>
            </a:r>
            <a:r>
              <a:rPr lang="en-US" sz="2400" dirty="0" smtClean="0"/>
              <a:t>the CDE and ETS </a:t>
            </a:r>
            <a:r>
              <a:rPr lang="en-US" sz="2400" dirty="0" smtClean="0">
                <a:solidFill>
                  <a:srgbClr val="000000"/>
                </a:solidFill>
              </a:rPr>
              <a:t>for each </a:t>
            </a:r>
            <a:r>
              <a:rPr lang="en-US" sz="2400" dirty="0">
                <a:solidFill>
                  <a:srgbClr val="000000"/>
                </a:solidFill>
              </a:rPr>
              <a:t>school </a:t>
            </a:r>
            <a:r>
              <a:rPr lang="en-US" sz="2400" dirty="0" smtClean="0">
                <a:solidFill>
                  <a:srgbClr val="000000"/>
                </a:solidFill>
              </a:rPr>
              <a:t>by </a:t>
            </a:r>
            <a:r>
              <a:rPr lang="en-US" sz="2400" dirty="0">
                <a:solidFill>
                  <a:srgbClr val="000000"/>
                </a:solidFill>
              </a:rPr>
              <a:t>grade.</a:t>
            </a:r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400" dirty="0" smtClean="0"/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r>
              <a:rPr lang="en-US" sz="2400" dirty="0" smtClean="0"/>
              <a:t>Scientific </a:t>
            </a:r>
            <a:r>
              <a:rPr lang="en-US" sz="2400" dirty="0"/>
              <a:t>sample </a:t>
            </a:r>
            <a:r>
              <a:rPr lang="en-US" sz="2400" dirty="0" smtClean="0"/>
              <a:t>will be </a:t>
            </a:r>
            <a:r>
              <a:rPr lang="en-US" sz="2400" dirty="0"/>
              <a:t>comprised of </a:t>
            </a:r>
            <a:r>
              <a:rPr lang="en-US" sz="2400" dirty="0" smtClean="0"/>
              <a:t>20 percent of </a:t>
            </a:r>
            <a:r>
              <a:rPr lang="en-US" sz="2400" dirty="0"/>
              <a:t>students across consortium </a:t>
            </a:r>
            <a:r>
              <a:rPr lang="en-US" sz="2400" dirty="0" smtClean="0"/>
              <a:t>states </a:t>
            </a:r>
            <a:r>
              <a:rPr lang="en-US" sz="2400" dirty="0"/>
              <a:t>(</a:t>
            </a:r>
            <a:r>
              <a:rPr lang="en-US" sz="2400" dirty="0" smtClean="0"/>
              <a:t>10 percent for ELA </a:t>
            </a:r>
            <a:r>
              <a:rPr lang="en-US" sz="2400" dirty="0"/>
              <a:t>and </a:t>
            </a:r>
            <a:r>
              <a:rPr lang="en-US" sz="2400" dirty="0" smtClean="0"/>
              <a:t>10 percent for math).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</a:t>
            </a: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−"/>
              <a:defRPr/>
            </a:pPr>
            <a:r>
              <a:rPr lang="en-US" sz="2200" dirty="0" smtClean="0"/>
              <a:t>Over 680,000 California students will be selected for the scientific sample.</a:t>
            </a: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−"/>
              <a:defRPr/>
            </a:pPr>
            <a:r>
              <a:rPr lang="en-US" sz="2200" dirty="0"/>
              <a:t>Data from this sample will be used to determine item reliability and validity and initial performance level scores.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2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46237" y="228600"/>
            <a:ext cx="7497763" cy="1295400"/>
          </a:xfrm>
        </p:spPr>
        <p:txBody>
          <a:bodyPr/>
          <a:lstStyle/>
          <a:p>
            <a:r>
              <a:rPr lang="en-US" dirty="0"/>
              <a:t>Smarter Balanced </a:t>
            </a:r>
            <a:br>
              <a:rPr lang="en-US" dirty="0"/>
            </a:br>
            <a:r>
              <a:rPr lang="en-US" dirty="0"/>
              <a:t>2014 Field Test (cont.)</a:t>
            </a:r>
            <a:endParaRPr lang="en-US" sz="3600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391400" cy="4648200"/>
          </a:xfrm>
        </p:spPr>
        <p:txBody>
          <a:bodyPr/>
          <a:lstStyle/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600" dirty="0" smtClean="0">
                <a:solidFill>
                  <a:srgbClr val="000000"/>
                </a:solidFill>
              </a:rPr>
              <a:t>Test will be approximately 3 hours long.</a:t>
            </a:r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600" dirty="0" smtClean="0"/>
              <a:t>No </a:t>
            </a:r>
            <a:r>
              <a:rPr lang="en-US" sz="2600" dirty="0"/>
              <a:t>paper-and-pencil </a:t>
            </a:r>
            <a:r>
              <a:rPr lang="en-US" sz="2600" dirty="0" smtClean="0"/>
              <a:t>version will be available.</a:t>
            </a:r>
            <a:endParaRPr lang="en-US" sz="2600" dirty="0"/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600" dirty="0" smtClean="0">
                <a:solidFill>
                  <a:srgbClr val="000000"/>
                </a:solidFill>
              </a:rPr>
              <a:t>No student, school, or district score reports  will be produced.</a:t>
            </a:r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600" dirty="0" smtClean="0">
                <a:solidFill>
                  <a:srgbClr val="000000"/>
                </a:solidFill>
              </a:rPr>
              <a:t>Results will not be factored into any state or  federal accountability calculations.</a:t>
            </a:r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600" dirty="0" smtClean="0">
                <a:solidFill>
                  <a:srgbClr val="000000"/>
                </a:solidFill>
              </a:rPr>
              <a:t>CDE Smarter Balanced Field Test Web page: </a:t>
            </a:r>
            <a:r>
              <a:rPr lang="en-US" sz="2400" dirty="0" smtClean="0">
                <a:solidFill>
                  <a:srgbClr val="000000"/>
                </a:solidFill>
                <a:hlinkClick r:id="rId3"/>
              </a:rPr>
              <a:t>http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://</a:t>
            </a:r>
            <a:r>
              <a:rPr lang="en-US" sz="2400" dirty="0" smtClean="0">
                <a:solidFill>
                  <a:srgbClr val="000000"/>
                </a:solidFill>
                <a:hlinkClick r:id="rId3"/>
              </a:rPr>
              <a:t>www.cde.ca.gov/ta/tg/sa/smarterfieldtest.asp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b="1" dirty="0"/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200" dirty="0" smtClean="0"/>
          </a:p>
          <a:p>
            <a:pPr marL="747401" lvl="1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800" dirty="0" smtClean="0"/>
          </a:p>
          <a:p>
            <a:pPr marL="400007" lvl="1" indent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200" dirty="0"/>
          </a:p>
          <a:p>
            <a:pPr marL="457152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</a:p>
          <a:p>
            <a:pPr marL="457152" lvl="1" indent="0"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2CD9F-F9E4-4ACF-938B-D22302D3037F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48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75" y="152400"/>
            <a:ext cx="7477125" cy="1752600"/>
          </a:xfrm>
        </p:spPr>
        <p:txBody>
          <a:bodyPr/>
          <a:lstStyle/>
          <a:p>
            <a:r>
              <a:rPr lang="en-US" dirty="0" smtClean="0"/>
              <a:t>Summative Testing Windows for the 2014–15 Smarter Balanced Operational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057400"/>
            <a:ext cx="7315200" cy="3886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Windows were approved by governing states on September 10, 2013.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In </a:t>
            </a:r>
            <a:r>
              <a:rPr lang="en-US" sz="2800" b="1" dirty="0" smtClean="0"/>
              <a:t>grades 3–8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smtClean="0"/>
              <a:t>66 percent of a school’s annual instructional days must be completed before testing can begin.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2800" dirty="0"/>
              <a:t>In </a:t>
            </a:r>
            <a:r>
              <a:rPr lang="en-US" sz="2800" b="1" dirty="0"/>
              <a:t>grade 11</a:t>
            </a:r>
            <a:r>
              <a:rPr lang="en-US" sz="2800" dirty="0"/>
              <a:t>, </a:t>
            </a:r>
            <a:r>
              <a:rPr lang="en-US" sz="2800" dirty="0" smtClean="0"/>
              <a:t>80 percent </a:t>
            </a:r>
            <a:r>
              <a:rPr lang="en-US" sz="2800" dirty="0"/>
              <a:t>of a school’s </a:t>
            </a:r>
            <a:r>
              <a:rPr lang="en-US" sz="2800" dirty="0" smtClean="0"/>
              <a:t>annual instructional </a:t>
            </a:r>
            <a:r>
              <a:rPr lang="en-US" sz="2800" dirty="0"/>
              <a:t>days must be completed before testing can </a:t>
            </a:r>
            <a:r>
              <a:rPr lang="en-US" sz="2800" dirty="0" smtClean="0"/>
              <a:t>begin.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2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2014–15 </a:t>
            </a:r>
            <a:r>
              <a:rPr lang="en-US" dirty="0" smtClean="0"/>
              <a:t>Summative                  Testing Windows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086600" cy="49530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A state may establish more specific windows within the consortium-defined parameters.</a:t>
            </a:r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The CDE likely will </a:t>
            </a:r>
            <a:r>
              <a:rPr lang="en-US" dirty="0"/>
              <a:t>take regulations to </a:t>
            </a:r>
            <a:r>
              <a:rPr lang="en-US" dirty="0" smtClean="0"/>
              <a:t>the State </a:t>
            </a:r>
            <a:r>
              <a:rPr lang="en-US" dirty="0"/>
              <a:t>Board </a:t>
            </a:r>
            <a:r>
              <a:rPr lang="en-US" dirty="0" smtClean="0"/>
              <a:t>of Education to </a:t>
            </a:r>
            <a:r>
              <a:rPr lang="en-US" dirty="0"/>
              <a:t>establish specific </a:t>
            </a:r>
            <a:r>
              <a:rPr lang="en-US" dirty="0" smtClean="0"/>
              <a:t>windows for California.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9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467600" cy="144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Smarter Balanced </a:t>
            </a:r>
            <a:br>
              <a:rPr lang="en-US" dirty="0" smtClean="0"/>
            </a:br>
            <a:r>
              <a:rPr lang="en-US" dirty="0" smtClean="0"/>
              <a:t>Digital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7315200" cy="42672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/>
              <a:t>Formative assessment component of the   Smarter Balanced system of assessments</a:t>
            </a:r>
          </a:p>
          <a:p>
            <a:pPr>
              <a:spcBef>
                <a:spcPts val="0"/>
              </a:spcBef>
              <a:defRPr/>
            </a:pPr>
            <a:endParaRPr lang="en-US" sz="1400" dirty="0" smtClean="0"/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Will </a:t>
            </a:r>
            <a:r>
              <a:rPr lang="en-US" sz="2400" dirty="0"/>
              <a:t>contain formative assessment strategies </a:t>
            </a:r>
            <a:r>
              <a:rPr lang="en-US" sz="2400" dirty="0" smtClean="0"/>
              <a:t>         and professional learning and instructional resources for educators</a:t>
            </a:r>
          </a:p>
          <a:p>
            <a:pPr>
              <a:spcBef>
                <a:spcPts val="0"/>
              </a:spcBef>
              <a:defRPr/>
            </a:pPr>
            <a:endParaRPr lang="en-US" sz="1400" dirty="0" smtClean="0"/>
          </a:p>
          <a:p>
            <a:pPr>
              <a:spcBef>
                <a:spcPts val="0"/>
              </a:spcBef>
              <a:defRPr/>
            </a:pPr>
            <a:r>
              <a:rPr lang="en-US" sz="2400" dirty="0"/>
              <a:t>A</a:t>
            </a:r>
            <a:r>
              <a:rPr lang="en-US" sz="2400" dirty="0" smtClean="0"/>
              <a:t>ccess provided to all California LEAs at no cost</a:t>
            </a:r>
          </a:p>
          <a:p>
            <a:pPr>
              <a:spcBef>
                <a:spcPts val="0"/>
              </a:spcBef>
              <a:defRPr/>
            </a:pPr>
            <a:endParaRPr lang="en-US" sz="1400" dirty="0" smtClean="0"/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stage of the Digital Library </a:t>
            </a:r>
            <a:r>
              <a:rPr lang="en-US" dirty="0" smtClean="0"/>
              <a:t>expected to </a:t>
            </a:r>
            <a:r>
              <a:rPr lang="en-US" dirty="0"/>
              <a:t>be launched in April </a:t>
            </a:r>
            <a:r>
              <a:rPr lang="en-US" dirty="0" smtClean="0"/>
              <a:t>2014</a:t>
            </a:r>
            <a:endParaRPr lang="en-US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B49B702-A6C6-4C05-8024-9F07F86A00D9}" type="slidenum">
              <a:rPr lang="en-US" altLang="en-US" sz="1400" smtClean="0">
                <a:solidFill>
                  <a:schemeClr val="tx1"/>
                </a:solidFill>
              </a:rPr>
              <a:pPr/>
              <a:t>19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81175" y="457200"/>
            <a:ext cx="73914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Assembly Bill (AB) 484 </a:t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6934200" cy="5181600"/>
          </a:xfrm>
        </p:spPr>
        <p:txBody>
          <a:bodyPr/>
          <a:lstStyle/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600" dirty="0" smtClean="0"/>
              <a:t>Signed into law on October 2, 2013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600" dirty="0"/>
              <a:t>Establishes California’s new statewide student assessment system, the </a:t>
            </a:r>
            <a:r>
              <a:rPr lang="en-US" sz="2600" dirty="0" smtClean="0"/>
              <a:t>California Measurement </a:t>
            </a:r>
            <a:r>
              <a:rPr lang="en-US" sz="2600" dirty="0"/>
              <a:t>of Academic Performance and Progress </a:t>
            </a:r>
            <a:r>
              <a:rPr lang="en-US" sz="2600" dirty="0" smtClean="0"/>
              <a:t>(CalMAPP)</a:t>
            </a:r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400" dirty="0"/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To </a:t>
            </a:r>
            <a:r>
              <a:rPr lang="en-US" sz="2600" dirty="0">
                <a:solidFill>
                  <a:srgbClr val="000000"/>
                </a:solidFill>
              </a:rPr>
              <a:t>review full bill </a:t>
            </a:r>
            <a:r>
              <a:rPr lang="en-US" sz="2600" dirty="0" smtClean="0">
                <a:solidFill>
                  <a:srgbClr val="000000"/>
                </a:solidFill>
              </a:rPr>
              <a:t>text as enrolled: </a:t>
            </a:r>
            <a:r>
              <a:rPr lang="en-US" sz="2400" u="sng" dirty="0">
                <a:solidFill>
                  <a:srgbClr val="3333CC"/>
                </a:solidFill>
                <a:hlinkClick r:id="rId3"/>
              </a:rPr>
              <a:t>http://</a:t>
            </a:r>
            <a:r>
              <a:rPr lang="en-US" sz="2400" u="sng" dirty="0" smtClean="0">
                <a:solidFill>
                  <a:srgbClr val="3333CC"/>
                </a:solidFill>
                <a:hlinkClick r:id="rId3"/>
              </a:rPr>
              <a:t>leginfo.legislature.ca.gov/faces/billNavClient.xhtml?bill_id=201320140AB484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AB 484 Q&amp;A now available on the CDE Smarter Balanced </a:t>
            </a:r>
            <a:r>
              <a:rPr lang="en-US" sz="2600" dirty="0">
                <a:solidFill>
                  <a:srgbClr val="000000"/>
                </a:solidFill>
              </a:rPr>
              <a:t>Web page at </a:t>
            </a:r>
            <a:r>
              <a:rPr lang="en-US" sz="2400" dirty="0">
                <a:solidFill>
                  <a:srgbClr val="000000"/>
                </a:solidFill>
                <a:hlinkClick r:id="rId4"/>
              </a:rPr>
              <a:t>http://</a:t>
            </a:r>
            <a:r>
              <a:rPr lang="en-US" sz="2400" dirty="0" smtClean="0">
                <a:solidFill>
                  <a:srgbClr val="000000"/>
                </a:solidFill>
                <a:hlinkClick r:id="rId4"/>
              </a:rPr>
              <a:t>www.cde.ca.gov/ta/tg/sa/ab484qa.asp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600" dirty="0"/>
          </a:p>
          <a:p>
            <a:pPr marL="0" lvl="1" indent="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676400" cy="457200"/>
          </a:xfrm>
        </p:spPr>
        <p:txBody>
          <a:bodyPr/>
          <a:lstStyle/>
          <a:p>
            <a:pPr>
              <a:defRPr/>
            </a:pPr>
            <a:fld id="{85A10A3D-2C33-4E54-AB59-6DF51F31F51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94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828800"/>
          </a:xfrm>
        </p:spPr>
        <p:txBody>
          <a:bodyPr/>
          <a:lstStyle/>
          <a:p>
            <a:pPr>
              <a:defRPr/>
            </a:pPr>
            <a:r>
              <a:rPr lang="en-US" dirty="0"/>
              <a:t>Smarter Balanced </a:t>
            </a:r>
            <a:br>
              <a:rPr lang="en-US" dirty="0"/>
            </a:br>
            <a:r>
              <a:rPr lang="en-US" dirty="0"/>
              <a:t>Digital </a:t>
            </a:r>
            <a:r>
              <a:rPr lang="en-US" dirty="0" smtClean="0"/>
              <a:t>Library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934200" cy="4572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/>
              <a:t>All </a:t>
            </a:r>
            <a:r>
              <a:rPr lang="en-US" sz="2400" dirty="0"/>
              <a:t>resources must meet </a:t>
            </a:r>
            <a:r>
              <a:rPr lang="en-US" sz="2400" dirty="0" smtClean="0"/>
              <a:t>quality </a:t>
            </a:r>
            <a:r>
              <a:rPr lang="en-US" sz="2400" dirty="0"/>
              <a:t>criteria to be included in the Digital Library.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4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200" dirty="0"/>
              <a:t>Incorporates high-quality formative assessment practices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200" dirty="0"/>
              <a:t>Reflects learner differences and supports personalized learning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200" dirty="0"/>
              <a:t>Demonstrates utility, engagement, and user-friendliness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Each </a:t>
            </a:r>
            <a:r>
              <a:rPr lang="en-US" sz="2400" dirty="0"/>
              <a:t>Smarter Balanced member state has formed a State Network of Educators </a:t>
            </a:r>
            <a:r>
              <a:rPr lang="en-US" sz="2400" dirty="0" smtClean="0"/>
              <a:t>(SNE) to </a:t>
            </a:r>
            <a:r>
              <a:rPr lang="en-US" sz="2400" dirty="0"/>
              <a:t>review </a:t>
            </a:r>
            <a:r>
              <a:rPr lang="en-US" sz="2400" dirty="0" smtClean="0"/>
              <a:t>and contribute proposed resources.</a:t>
            </a:r>
          </a:p>
          <a:p>
            <a:pPr marL="400007" lvl="1" indent="0">
              <a:spcBef>
                <a:spcPts val="0"/>
              </a:spcBef>
              <a:buFontTx/>
              <a:buNone/>
              <a:defRPr/>
            </a:pPr>
            <a:endParaRPr lang="en-US" sz="1400" dirty="0" smtClean="0"/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dirty="0" smtClean="0"/>
              <a:t>150 </a:t>
            </a:r>
            <a:r>
              <a:rPr lang="en-US" dirty="0"/>
              <a:t>educators </a:t>
            </a:r>
            <a:r>
              <a:rPr lang="en-US" dirty="0" smtClean="0"/>
              <a:t>are on the California SNE team.</a:t>
            </a:r>
          </a:p>
          <a:p>
            <a:pPr marL="0" lvl="2" indent="0">
              <a:spcBef>
                <a:spcPts val="0"/>
              </a:spcBef>
              <a:buNone/>
              <a:defRPr/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CC9AD8B-E501-4DFE-A070-EA86994DBEB4}" type="slidenum">
              <a:rPr lang="en-US" altLang="en-US" sz="1400" smtClean="0">
                <a:solidFill>
                  <a:schemeClr val="tx1"/>
                </a:solidFill>
              </a:rPr>
              <a:pPr/>
              <a:t>20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752600"/>
          </a:xfrm>
        </p:spPr>
        <p:txBody>
          <a:bodyPr/>
          <a:lstStyle/>
          <a:p>
            <a:pPr>
              <a:defRPr/>
            </a:pPr>
            <a:r>
              <a:rPr lang="en-US" dirty="0"/>
              <a:t>Smarter Balanced </a:t>
            </a:r>
            <a:br>
              <a:rPr lang="en-US" dirty="0"/>
            </a:br>
            <a:r>
              <a:rPr lang="en-US" dirty="0"/>
              <a:t>Digital Library (cont.)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11569" y="1676400"/>
            <a:ext cx="7127631" cy="5181600"/>
          </a:xfrm>
        </p:spPr>
        <p:txBody>
          <a:bodyPr/>
          <a:lstStyle/>
          <a:p>
            <a:pPr marL="290513" lvl="1" indent="-2905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Will contain Web-based professional learning and instructional modules on topics such as</a:t>
            </a:r>
            <a:r>
              <a:rPr lang="en-US" sz="2700" dirty="0" smtClean="0"/>
              <a:t>:</a:t>
            </a:r>
          </a:p>
          <a:p>
            <a:pPr lvl="1">
              <a:spcBef>
                <a:spcPts val="0"/>
              </a:spcBef>
              <a:defRPr/>
            </a:pPr>
            <a:endParaRPr lang="en-US" sz="1200" dirty="0" smtClean="0"/>
          </a:p>
          <a:p>
            <a:pPr marL="1090612" lvl="2" indent="-342900">
              <a:spcBef>
                <a:spcPts val="0"/>
              </a:spcBef>
              <a:buFont typeface="Arial" pitchFamily="34" charset="0"/>
              <a:buChar char="−"/>
              <a:defRPr/>
            </a:pPr>
            <a:r>
              <a:rPr lang="en-US" sz="2600" dirty="0" smtClean="0"/>
              <a:t>Common Core State Standards	</a:t>
            </a:r>
          </a:p>
          <a:p>
            <a:pPr marL="1090612" lvl="2" indent="-342900">
              <a:spcBef>
                <a:spcPts val="0"/>
              </a:spcBef>
              <a:buFont typeface="Arial" pitchFamily="34" charset="0"/>
              <a:buChar char="−"/>
              <a:tabLst>
                <a:tab pos="853985" algn="l"/>
              </a:tabLst>
              <a:defRPr/>
            </a:pPr>
            <a:r>
              <a:rPr lang="en-US" sz="2600" dirty="0"/>
              <a:t>A</a:t>
            </a:r>
            <a:r>
              <a:rPr lang="en-US" sz="2600" dirty="0" smtClean="0"/>
              <a:t>ssessment literacy</a:t>
            </a:r>
          </a:p>
          <a:p>
            <a:pPr marL="1090612" lvl="2" indent="-342900">
              <a:spcBef>
                <a:spcPts val="0"/>
              </a:spcBef>
              <a:buFont typeface="Arial" pitchFamily="34" charset="0"/>
              <a:buChar char="−"/>
              <a:tabLst>
                <a:tab pos="853985" algn="l"/>
              </a:tabLst>
              <a:defRPr/>
            </a:pPr>
            <a:r>
              <a:rPr lang="en-US" sz="2600" dirty="0" smtClean="0"/>
              <a:t>Understanding the Smarter Balanced content  specifications</a:t>
            </a:r>
            <a:r>
              <a:rPr lang="en-US" sz="2600" dirty="0"/>
              <a:t>	</a:t>
            </a:r>
            <a:endParaRPr lang="en-US" sz="2600" dirty="0" smtClean="0"/>
          </a:p>
          <a:p>
            <a:pPr marL="1090612" lvl="2" indent="-342900">
              <a:spcBef>
                <a:spcPts val="0"/>
              </a:spcBef>
              <a:buFont typeface="Arial" pitchFamily="34" charset="0"/>
              <a:buChar char="−"/>
              <a:tabLst>
                <a:tab pos="853985" algn="l"/>
              </a:tabLst>
              <a:defRPr/>
            </a:pPr>
            <a:r>
              <a:rPr lang="en-US" sz="2600" dirty="0" smtClean="0"/>
              <a:t>Formative </a:t>
            </a:r>
            <a:r>
              <a:rPr lang="en-US" sz="2600" dirty="0"/>
              <a:t>assessment process within the context of the Smarter Balanced </a:t>
            </a:r>
            <a:r>
              <a:rPr lang="en-US" sz="2600" dirty="0" smtClean="0"/>
              <a:t>assessment system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432AC19-125D-431E-8B3F-4397C74C75EC}" type="slidenum">
              <a:rPr lang="en-US" altLang="en-US" sz="1400" smtClean="0">
                <a:solidFill>
                  <a:schemeClr val="tx1"/>
                </a:solidFill>
              </a:rPr>
              <a:pPr/>
              <a:t>21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9792"/>
            <a:ext cx="7467600" cy="1351808"/>
          </a:xfrm>
        </p:spPr>
        <p:txBody>
          <a:bodyPr/>
          <a:lstStyle/>
          <a:p>
            <a:r>
              <a:rPr lang="en-US" b="1" dirty="0" smtClean="0"/>
              <a:t>Preliminary Test Blueprints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239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Approved </a:t>
            </a:r>
            <a:r>
              <a:rPr lang="en-US" sz="2400" dirty="0"/>
              <a:t>by governing states in November </a:t>
            </a:r>
            <a:r>
              <a:rPr lang="en-US" sz="2400" dirty="0" smtClean="0"/>
              <a:t>2012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Provide test development specifications, including</a:t>
            </a:r>
            <a:r>
              <a:rPr lang="en-US" sz="2400" dirty="0"/>
              <a:t> </a:t>
            </a:r>
            <a:r>
              <a:rPr lang="en-US" sz="2400" dirty="0" smtClean="0"/>
              <a:t>content, number of items, item types, score points, and depth of knowledge for items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Are considered preliminary until after review of the data gathered from the pilot and field tests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Available </a:t>
            </a:r>
            <a:r>
              <a:rPr lang="en-US" sz="2400" dirty="0"/>
              <a:t>under the heading “Preliminary Test Blueprints” on the Smarter Balanced Web page at </a:t>
            </a:r>
            <a:r>
              <a:rPr lang="en-US" sz="2400" u="sng" dirty="0"/>
              <a:t>http://</a:t>
            </a:r>
            <a:r>
              <a:rPr lang="en-US" sz="2400" u="sng" dirty="0" smtClean="0"/>
              <a:t>www.smarterbalanced.org/smarter-balanced-assessments/   </a:t>
            </a:r>
            <a:endParaRPr lang="en-US" sz="2400" u="sng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702EB-E295-4255-8345-F50580D014F9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467600" cy="1295400"/>
          </a:xfrm>
        </p:spPr>
        <p:txBody>
          <a:bodyPr/>
          <a:lstStyle/>
          <a:p>
            <a:r>
              <a:rPr lang="en-US" b="1" dirty="0" smtClean="0"/>
              <a:t>Smarter Balanced</a:t>
            </a:r>
            <a:br>
              <a:rPr lang="en-US" b="1" dirty="0" smtClean="0"/>
            </a:br>
            <a:r>
              <a:rPr lang="en-US" b="1" dirty="0" smtClean="0"/>
              <a:t>Item Response Types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000" y="1524000"/>
            <a:ext cx="72390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Multiple choice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one correct response</a:t>
            </a:r>
            <a:endParaRPr lang="en-US" sz="2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multiple </a:t>
            </a:r>
            <a:r>
              <a:rPr lang="en-US" sz="2200" dirty="0"/>
              <a:t>correct </a:t>
            </a:r>
            <a:r>
              <a:rPr lang="en-US" sz="2200" dirty="0" smtClean="0"/>
              <a:t>responses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t</a:t>
            </a:r>
            <a:r>
              <a:rPr lang="en-US" sz="2200" dirty="0" smtClean="0"/>
              <a:t>wo-part</a:t>
            </a:r>
            <a:endParaRPr lang="en-US" sz="2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Matching </a:t>
            </a:r>
            <a:r>
              <a:rPr lang="en-US" sz="2400" dirty="0" smtClean="0"/>
              <a:t>tables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y</a:t>
            </a:r>
            <a:r>
              <a:rPr lang="en-US" sz="2200" dirty="0" smtClean="0"/>
              <a:t>es/no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true/false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Fill-in tables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Select or order text or graphics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Drag </a:t>
            </a:r>
            <a:r>
              <a:rPr lang="en-US" sz="2400" dirty="0"/>
              <a:t>and drop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Graphing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Equation or numeric response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Short </a:t>
            </a:r>
            <a:r>
              <a:rPr lang="en-US" sz="2400" dirty="0" smtClean="0"/>
              <a:t>text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Long </a:t>
            </a:r>
            <a:r>
              <a:rPr lang="en-US" sz="2400" dirty="0" smtClean="0"/>
              <a:t>essay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702EB-E295-4255-8345-F50580D014F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83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SzPts val="2800"/>
              <a:defRPr/>
            </a:pPr>
            <a:r>
              <a:rPr lang="en-US" dirty="0">
                <a:solidFill>
                  <a:srgbClr val="000000"/>
                </a:solidFill>
                <a:ea typeface="ＭＳ Ｐゴシック"/>
                <a:cs typeface="+mn-cs"/>
              </a:rPr>
              <a:t>Smarter Balanced </a:t>
            </a:r>
            <a:r>
              <a:rPr lang="en-US" dirty="0" smtClean="0">
                <a:solidFill>
                  <a:srgbClr val="000000"/>
                </a:solidFill>
                <a:ea typeface="ＭＳ Ｐゴシック"/>
                <a:cs typeface="+mn-cs"/>
              </a:rPr>
              <a:t/>
            </a:r>
            <a:br>
              <a:rPr lang="en-US" dirty="0" smtClean="0">
                <a:solidFill>
                  <a:srgbClr val="000000"/>
                </a:solidFill>
                <a:ea typeface="ＭＳ Ｐゴシック"/>
                <a:cs typeface="+mn-cs"/>
              </a:rPr>
            </a:br>
            <a:r>
              <a:rPr lang="en-US" dirty="0" smtClean="0">
                <a:solidFill>
                  <a:srgbClr val="000000"/>
                </a:solidFill>
                <a:ea typeface="ＭＳ Ｐゴシック"/>
                <a:cs typeface="+mn-cs"/>
              </a:rPr>
              <a:t>Practice </a:t>
            </a:r>
            <a:r>
              <a:rPr lang="en-US" dirty="0">
                <a:solidFill>
                  <a:srgbClr val="000000"/>
                </a:solidFill>
                <a:ea typeface="ＭＳ Ｐゴシック"/>
                <a:cs typeface="+mn-cs"/>
              </a:rPr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239000" cy="5029200"/>
          </a:xfrm>
        </p:spPr>
        <p:txBody>
          <a:bodyPr/>
          <a:lstStyle/>
          <a:p>
            <a:pPr marL="403225" lvl="2" indent="-341313"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Launched </a:t>
            </a:r>
            <a:r>
              <a:rPr lang="en-US" sz="2600" dirty="0">
                <a:solidFill>
                  <a:srgbClr val="000000"/>
                </a:solidFill>
              </a:rPr>
              <a:t>May 29, </a:t>
            </a:r>
            <a:r>
              <a:rPr lang="en-US" sz="2600" dirty="0" smtClean="0">
                <a:solidFill>
                  <a:srgbClr val="000000"/>
                </a:solidFill>
              </a:rPr>
              <a:t>2013; enhancements added in August 2013</a:t>
            </a:r>
          </a:p>
          <a:p>
            <a:pPr marL="403225" lvl="1" indent="-341313"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Char char="•"/>
              <a:defRPr/>
            </a:pPr>
            <a:endParaRPr lang="en-US" sz="1200" b="1" dirty="0">
              <a:solidFill>
                <a:srgbClr val="000000"/>
              </a:solidFill>
            </a:endParaRPr>
          </a:p>
          <a:p>
            <a:pPr marL="403225" lvl="1" indent="-341313" eaLnBrk="1" hangingPunct="1">
              <a:spcBef>
                <a:spcPts val="0"/>
              </a:spcBef>
              <a:spcAft>
                <a:spcPts val="0"/>
              </a:spcAft>
              <a:buSzPts val="26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Provide students</a:t>
            </a:r>
            <a:r>
              <a:rPr lang="en-US" sz="2600" dirty="0">
                <a:solidFill>
                  <a:srgbClr val="000000"/>
                </a:solidFill>
              </a:rPr>
              <a:t>, parents, teachers, administrators the opportunity to become familiar with the online testing environment</a:t>
            </a:r>
          </a:p>
          <a:p>
            <a:pPr marL="403225" lvl="1" indent="-341313" eaLnBrk="1" hangingPunct="1">
              <a:spcBef>
                <a:spcPts val="0"/>
              </a:spcBef>
              <a:spcAft>
                <a:spcPts val="0"/>
              </a:spcAft>
              <a:buSzPts val="2600"/>
              <a:buFont typeface="Arial" pitchFamily="34" charset="0"/>
              <a:buChar char="•"/>
              <a:defRPr/>
            </a:pPr>
            <a:endParaRPr lang="en-US" sz="1200" b="1" dirty="0">
              <a:solidFill>
                <a:srgbClr val="000000"/>
              </a:solidFill>
            </a:endParaRPr>
          </a:p>
          <a:p>
            <a:pPr marL="403225" lvl="1" indent="-341313" eaLnBrk="1" hangingPunct="1">
              <a:spcBef>
                <a:spcPts val="0"/>
              </a:spcBef>
              <a:spcAft>
                <a:spcPts val="0"/>
              </a:spcAft>
              <a:buSzPts val="2600"/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000000"/>
                </a:solidFill>
              </a:rPr>
              <a:t>Should not be used to guide instructional decisions regarding individual students  </a:t>
            </a:r>
          </a:p>
          <a:p>
            <a:pPr marL="403225" lvl="1" indent="-341313" eaLnBrk="1" hangingPunct="1">
              <a:spcBef>
                <a:spcPts val="0"/>
              </a:spcBef>
              <a:spcAft>
                <a:spcPts val="0"/>
              </a:spcAft>
              <a:buSzPts val="2600"/>
              <a:buFont typeface="Arial" pitchFamily="34" charset="0"/>
              <a:buChar char="•"/>
              <a:defRPr/>
            </a:pPr>
            <a:endParaRPr lang="en-US" sz="1200" b="1" dirty="0">
              <a:solidFill>
                <a:srgbClr val="000000"/>
              </a:solidFill>
            </a:endParaRPr>
          </a:p>
          <a:p>
            <a:pPr marL="403225" lvl="1" indent="-341313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Available for </a:t>
            </a:r>
            <a:r>
              <a:rPr lang="en-US" sz="2600" dirty="0">
                <a:solidFill>
                  <a:srgbClr val="000000"/>
                </a:solidFill>
              </a:rPr>
              <a:t>ELA and math for each of grades </a:t>
            </a:r>
            <a:r>
              <a:rPr lang="en-US" sz="2600" dirty="0" smtClean="0">
                <a:solidFill>
                  <a:srgbClr val="000000"/>
                </a:solidFill>
              </a:rPr>
              <a:t>3 through 8 </a:t>
            </a:r>
            <a:r>
              <a:rPr lang="en-US" sz="2600" dirty="0">
                <a:solidFill>
                  <a:srgbClr val="000000"/>
                </a:solidFill>
              </a:rPr>
              <a:t>and grade 11</a:t>
            </a:r>
          </a:p>
          <a:p>
            <a:pPr marL="403225" lvl="1" indent="-341313">
              <a:spcBef>
                <a:spcPts val="0"/>
              </a:spcBef>
              <a:spcAft>
                <a:spcPts val="0"/>
              </a:spcAft>
              <a:buSzPts val="2400"/>
              <a:buFontTx/>
              <a:buNone/>
              <a:defRPr/>
            </a:pPr>
            <a:endParaRPr lang="en-US" sz="1200" dirty="0"/>
          </a:p>
          <a:p>
            <a:pPr marL="403225" lvl="2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rgbClr val="000000"/>
                </a:solidFill>
              </a:rPr>
              <a:t>Approximately 30 questions per test</a:t>
            </a:r>
          </a:p>
          <a:p>
            <a:pPr marL="403225" lvl="1" indent="-341313">
              <a:buFontTx/>
              <a:buNone/>
              <a:defRPr/>
            </a:pPr>
            <a:endParaRPr lang="en-US" sz="2600" dirty="0"/>
          </a:p>
          <a:p>
            <a:pPr marL="403225" lvl="1" indent="-341313">
              <a:buFontTx/>
              <a:buNone/>
              <a:defRPr/>
            </a:pPr>
            <a:endParaRPr lang="en-US" sz="2600" dirty="0"/>
          </a:p>
          <a:p>
            <a:pPr lvl="1">
              <a:defRPr/>
            </a:pPr>
            <a:endParaRPr lang="en-US" sz="2600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573B972-B883-4C4F-8012-E2AD58C6CFEB}" type="slidenum">
              <a:rPr lang="en-US" altLang="en-US" sz="1400" smtClean="0">
                <a:solidFill>
                  <a:schemeClr val="tx1"/>
                </a:solidFill>
              </a:rPr>
              <a:pPr/>
              <a:t>24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52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SzPts val="2800"/>
              <a:defRPr/>
            </a:pPr>
            <a:r>
              <a:rPr lang="en-US" dirty="0">
                <a:solidFill>
                  <a:srgbClr val="000000"/>
                </a:solidFill>
                <a:ea typeface="ＭＳ Ｐゴシック"/>
                <a:cs typeface="+mn-cs"/>
              </a:rPr>
              <a:t>Smarter Balanced </a:t>
            </a:r>
            <a:r>
              <a:rPr lang="en-US" dirty="0" smtClean="0">
                <a:solidFill>
                  <a:srgbClr val="000000"/>
                </a:solidFill>
                <a:ea typeface="ＭＳ Ｐゴシック"/>
                <a:cs typeface="+mn-cs"/>
              </a:rPr>
              <a:t/>
            </a:r>
            <a:br>
              <a:rPr lang="en-US" dirty="0" smtClean="0">
                <a:solidFill>
                  <a:srgbClr val="000000"/>
                </a:solidFill>
                <a:ea typeface="ＭＳ Ｐゴシック"/>
                <a:cs typeface="+mn-cs"/>
              </a:rPr>
            </a:br>
            <a:r>
              <a:rPr lang="en-US" dirty="0" smtClean="0">
                <a:solidFill>
                  <a:srgbClr val="000000"/>
                </a:solidFill>
                <a:ea typeface="ＭＳ Ｐゴシック"/>
                <a:cs typeface="+mn-cs"/>
              </a:rPr>
              <a:t>Practice Tests (cont.) 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720850" y="1447800"/>
            <a:ext cx="73914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 marL="228600" lvl="1" indent="-2286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Letter </a:t>
            </a:r>
            <a:r>
              <a:rPr lang="en-US" sz="2600" dirty="0"/>
              <a:t>template available for LEAs to announce availability of Practice Tests to parents and guardians in English, </a:t>
            </a:r>
            <a:r>
              <a:rPr lang="en-US" sz="2600" dirty="0" smtClean="0"/>
              <a:t>Spanish, and </a:t>
            </a:r>
            <a:r>
              <a:rPr lang="en-US" sz="2600" dirty="0"/>
              <a:t>17 other </a:t>
            </a:r>
            <a:r>
              <a:rPr lang="en-US" sz="2600" dirty="0" smtClean="0"/>
              <a:t>languages</a:t>
            </a:r>
          </a:p>
          <a:p>
            <a:pPr marL="228600"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/>
          </a:p>
          <a:p>
            <a:pPr marL="228600" lvl="1" indent="-228600">
              <a:spcBef>
                <a:spcPts val="0"/>
              </a:spcBef>
              <a:spcAft>
                <a:spcPts val="0"/>
              </a:spcAft>
              <a:buSzPts val="27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cs typeface="Courier New"/>
              </a:rPr>
              <a:t>Practice test information, including notification letter templates and scoring guides, available on CDE Practice Tests Web page at </a:t>
            </a:r>
            <a:r>
              <a:rPr lang="en-US" sz="2400" dirty="0" smtClean="0">
                <a:solidFill>
                  <a:srgbClr val="000000"/>
                </a:solidFill>
                <a:cs typeface="Courier New"/>
                <a:hlinkClick r:id="rId3"/>
              </a:rPr>
              <a:t>http</a:t>
            </a:r>
            <a:r>
              <a:rPr lang="en-US" sz="2400" dirty="0">
                <a:solidFill>
                  <a:srgbClr val="000000"/>
                </a:solidFill>
                <a:cs typeface="Courier New"/>
                <a:hlinkClick r:id="rId3"/>
              </a:rPr>
              <a:t>://www.cde.ca.gov/ta/tg/sa/practicetest.asp</a:t>
            </a:r>
            <a:r>
              <a:rPr lang="en-US" sz="2400" dirty="0">
                <a:solidFill>
                  <a:srgbClr val="000000"/>
                </a:solidFill>
                <a:cs typeface="Courier New"/>
              </a:rPr>
              <a:t> </a:t>
            </a:r>
            <a:endParaRPr lang="en-US" sz="2400" dirty="0" smtClean="0">
              <a:solidFill>
                <a:srgbClr val="000000"/>
              </a:solidFill>
              <a:cs typeface="Courier New"/>
            </a:endParaRPr>
          </a:p>
          <a:p>
            <a:pPr marL="228600" lvl="1" indent="-228600">
              <a:spcBef>
                <a:spcPts val="0"/>
              </a:spcBef>
              <a:spcAft>
                <a:spcPts val="0"/>
              </a:spcAft>
              <a:buSzPts val="2700"/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  <a:cs typeface="Courier New"/>
            </a:endParaRPr>
          </a:p>
          <a:p>
            <a:pPr marL="228600" lvl="1" indent="-228600">
              <a:spcBef>
                <a:spcPts val="0"/>
              </a:spcBef>
              <a:spcAft>
                <a:spcPts val="0"/>
              </a:spcAft>
              <a:buSzPts val="27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cs typeface="Courier New"/>
              </a:rPr>
              <a:t>Practice Test Help Desk</a:t>
            </a:r>
            <a:endParaRPr lang="en-US" sz="800" dirty="0" smtClean="0">
              <a:solidFill>
                <a:srgbClr val="000000"/>
              </a:solidFill>
              <a:cs typeface="Courier New"/>
            </a:endParaRP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SzPts val="2700"/>
              <a:buFont typeface="Arial" pitchFamily="34" charset="0"/>
              <a:buChar char="−"/>
              <a:defRPr/>
            </a:pP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Phone: </a:t>
            </a:r>
            <a:r>
              <a:rPr lang="en-US" sz="2400" dirty="0" smtClean="0"/>
              <a:t>855-833-1969 </a:t>
            </a:r>
            <a:endParaRPr lang="en-US" sz="2400" dirty="0" smtClean="0">
              <a:solidFill>
                <a:srgbClr val="000000"/>
              </a:solidFill>
              <a:cs typeface="Courier New"/>
            </a:endParaRP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SzPts val="2700"/>
              <a:buFont typeface="Arial" pitchFamily="34" charset="0"/>
              <a:buChar char="−"/>
              <a:defRPr/>
            </a:pPr>
            <a:r>
              <a:rPr lang="en-US" sz="2400" dirty="0" smtClean="0">
                <a:solidFill>
                  <a:srgbClr val="000000"/>
                </a:solidFill>
                <a:cs typeface="Courier New"/>
              </a:rPr>
              <a:t>E-mail: </a:t>
            </a:r>
            <a:r>
              <a:rPr lang="en-US" sz="2400" dirty="0" smtClean="0">
                <a:solidFill>
                  <a:schemeClr val="accent6"/>
                </a:solidFill>
                <a:cs typeface="Courier New"/>
                <a:hlinkClick r:id="rId4"/>
              </a:rPr>
              <a:t>smarterbalancedhelpdesk@ets.org</a:t>
            </a:r>
            <a:r>
              <a:rPr lang="en-US" sz="2400" dirty="0" smtClean="0">
                <a:solidFill>
                  <a:schemeClr val="accent6"/>
                </a:solidFill>
                <a:cs typeface="Courier New"/>
              </a:rPr>
              <a:t> 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SzPts val="2700"/>
              <a:buFont typeface="Arial" pitchFamily="34" charset="0"/>
              <a:buChar char="−"/>
              <a:defRPr/>
            </a:pPr>
            <a:endParaRPr lang="en-US" dirty="0"/>
          </a:p>
          <a:p>
            <a:pPr marL="457152" lvl="1" indent="0">
              <a:buFontTx/>
              <a:buNone/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1726ED8-3C8C-4657-A17A-8F8932BD4339}" type="slidenum">
              <a:rPr lang="en-US" altLang="en-US" sz="1400" smtClean="0">
                <a:solidFill>
                  <a:schemeClr val="tx1"/>
                </a:solidFill>
              </a:rPr>
              <a:pPr/>
              <a:t>25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391400" cy="1524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Smarter Balanced </a:t>
            </a:r>
            <a:r>
              <a:rPr lang="en-US" dirty="0" smtClean="0">
                <a:solidFill>
                  <a:srgbClr val="000000"/>
                </a:solidFill>
              </a:rPr>
              <a:t>                  </a:t>
            </a:r>
            <a:r>
              <a:rPr lang="en-US" i="1" dirty="0" smtClean="0">
                <a:solidFill>
                  <a:srgbClr val="000000"/>
                </a:solidFill>
              </a:rPr>
              <a:t>Usability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000000"/>
                </a:solidFill>
              </a:rPr>
              <a:t>Accessibility, </a:t>
            </a:r>
            <a:r>
              <a:rPr lang="en-US" i="1" dirty="0">
                <a:solidFill>
                  <a:srgbClr val="000000"/>
                </a:solidFill>
              </a:rPr>
              <a:t>and Accommodations Guidelines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09800"/>
            <a:ext cx="7086600" cy="3733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 smtClean="0"/>
              <a:t>Approved by governing states on September 10, 2013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Intended for use beginning with the spring 2014 Field Test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Describe three types of student support:</a:t>
            </a:r>
          </a:p>
          <a:p>
            <a:pPr>
              <a:spcBef>
                <a:spcPts val="0"/>
              </a:spcBef>
            </a:pPr>
            <a:endParaRPr lang="en-US" sz="600" dirty="0" smtClean="0"/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600" b="1" dirty="0" smtClean="0"/>
              <a:t>Universal tools, </a:t>
            </a:r>
            <a:r>
              <a:rPr lang="en-US" sz="2600" dirty="0" smtClean="0"/>
              <a:t>available to </a:t>
            </a:r>
            <a:r>
              <a:rPr lang="en-US" sz="2600" u="sng" dirty="0" smtClean="0"/>
              <a:t>all students</a:t>
            </a:r>
            <a:r>
              <a:rPr lang="en-US" sz="2600" dirty="0" smtClean="0"/>
              <a:t>. Examples include spell-check, highlighter, embedded ruler, strikethrough, and English dictionary.</a:t>
            </a:r>
          </a:p>
          <a:p>
            <a:pPr lvl="1"/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91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0" y="1981200"/>
            <a:ext cx="6877050" cy="4114800"/>
          </a:xfrm>
        </p:spPr>
        <p:txBody>
          <a:bodyPr/>
          <a:lstStyle/>
          <a:p>
            <a:pPr marL="971550" lvl="1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sz="2600" b="1" dirty="0" smtClean="0"/>
              <a:t>Designated supports, </a:t>
            </a:r>
            <a:r>
              <a:rPr lang="en-US" sz="2600" dirty="0" smtClean="0"/>
              <a:t>available to </a:t>
            </a:r>
            <a:r>
              <a:rPr lang="en-US" sz="2600" u="sng" dirty="0" smtClean="0"/>
              <a:t>identified students</a:t>
            </a:r>
            <a:r>
              <a:rPr lang="en-US" sz="2600" dirty="0" smtClean="0"/>
              <a:t>,</a:t>
            </a:r>
            <a:r>
              <a:rPr lang="en-US" sz="2600" dirty="0"/>
              <a:t> </a:t>
            </a:r>
            <a:r>
              <a:rPr lang="en-US" sz="2600" dirty="0" smtClean="0"/>
              <a:t>including English learners, struggling readers, and students with attention deficits. Examples include color-contrast text, the blocking of distracting content, stacked translations, and bilingual dictionary.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>
                <a:solidFill>
                  <a:srgbClr val="000000"/>
                </a:solidFill>
              </a:rPr>
              <a:t>Usability, Accessibility, and Accommodations Guidelines </a:t>
            </a:r>
            <a:r>
              <a:rPr lang="en-US" sz="3200" dirty="0">
                <a:solidFill>
                  <a:srgbClr val="000000"/>
                </a:solidFill>
              </a:rPr>
              <a:t>(cont.)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588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7391400" cy="4800600"/>
          </a:xfrm>
        </p:spPr>
        <p:txBody>
          <a:bodyPr/>
          <a:lstStyle/>
          <a:p>
            <a:pPr marL="971550" lvl="1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sz="2600" b="1" dirty="0" smtClean="0"/>
              <a:t>Accommodations,</a:t>
            </a:r>
            <a:r>
              <a:rPr lang="en-US" sz="2600" dirty="0" smtClean="0"/>
              <a:t> available to </a:t>
            </a:r>
            <a:r>
              <a:rPr lang="en-US" sz="2600" u="sng" dirty="0" smtClean="0"/>
              <a:t>students with an individualized education program or a 504 plan</a:t>
            </a:r>
            <a:r>
              <a:rPr lang="en-US" sz="2600" dirty="0" smtClean="0"/>
              <a:t> that specifies the need for such an accommodation. Examples include closed captioning, Braille, calculator, and scribe.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endParaRPr lang="en-US" sz="800" dirty="0" smtClean="0"/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3"/>
            </a:pPr>
            <a:endParaRPr lang="en-US" sz="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dirty="0" smtClean="0"/>
              <a:t>The </a:t>
            </a:r>
            <a:r>
              <a:rPr lang="en-US" sz="2600" i="1" dirty="0"/>
              <a:t>Guidelines </a:t>
            </a:r>
            <a:r>
              <a:rPr lang="en-US" sz="2600" dirty="0"/>
              <a:t>document is available on the CDE Smarter Balanced Accessibility and Accommodations Web page at </a:t>
            </a:r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www.cde.ca.gov/ta/tg/sa/access.asp</a:t>
            </a:r>
            <a:r>
              <a:rPr lang="en-US" sz="2600" dirty="0" smtClean="0"/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391400" cy="1143000"/>
          </a:xfrm>
        </p:spPr>
        <p:txBody>
          <a:bodyPr/>
          <a:lstStyle/>
          <a:p>
            <a:r>
              <a:rPr lang="en-US" sz="3200" i="1" dirty="0" smtClean="0">
                <a:solidFill>
                  <a:srgbClr val="000000"/>
                </a:solidFill>
              </a:rPr>
              <a:t>Usability</a:t>
            </a:r>
            <a:r>
              <a:rPr lang="en-US" sz="3200" i="1" dirty="0">
                <a:solidFill>
                  <a:srgbClr val="000000"/>
                </a:solidFill>
              </a:rPr>
              <a:t>, </a:t>
            </a:r>
            <a:r>
              <a:rPr lang="en-US" sz="3200" i="1" dirty="0" smtClean="0">
                <a:solidFill>
                  <a:srgbClr val="000000"/>
                </a:solidFill>
              </a:rPr>
              <a:t>Accessibility, and Accommodations Guidelines </a:t>
            </a:r>
            <a:r>
              <a:rPr lang="en-US" sz="3200" dirty="0" smtClean="0">
                <a:solidFill>
                  <a:srgbClr val="000000"/>
                </a:solidFill>
              </a:rPr>
              <a:t>(cont.)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68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Smarter Balanced               Spanish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092" y="1752600"/>
            <a:ext cx="7467600" cy="41910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en-US" sz="800" dirty="0" smtClean="0"/>
          </a:p>
          <a:p>
            <a:pPr>
              <a:spcBef>
                <a:spcPts val="0"/>
              </a:spcBef>
              <a:defRPr/>
            </a:pPr>
            <a:r>
              <a:rPr lang="en-US" sz="2800" dirty="0" smtClean="0"/>
              <a:t>Downloadable fact sheets for teachers, parents, and students</a:t>
            </a:r>
          </a:p>
          <a:p>
            <a:pPr>
              <a:spcBef>
                <a:spcPts val="0"/>
              </a:spcBef>
              <a:defRPr/>
            </a:pPr>
            <a:endParaRPr lang="en-US" sz="1800" dirty="0" smtClean="0"/>
          </a:p>
          <a:p>
            <a:pPr>
              <a:spcBef>
                <a:spcPts val="0"/>
              </a:spcBef>
              <a:defRPr/>
            </a:pPr>
            <a:r>
              <a:rPr lang="en-US" sz="2800" dirty="0" smtClean="0"/>
              <a:t>Description of research that helped design assessment items that reduce linguistic burdens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>
              <a:spcBef>
                <a:spcPts val="0"/>
              </a:spcBef>
              <a:defRPr/>
            </a:pPr>
            <a:r>
              <a:rPr lang="en-US" sz="2800" dirty="0" smtClean="0"/>
              <a:t>Available on Smarter Balanced Web site at 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://www.smarterbalanced.org/parents-students/como-ayudar-a-todos-los-estudiantes-a-que-tengan-exito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>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913183A-736C-4F82-84ED-3175BB0E075A}" type="slidenum">
              <a:rPr lang="en-US" sz="1400" smtClean="0">
                <a:solidFill>
                  <a:schemeClr val="tx1"/>
                </a:solidFill>
              </a:rPr>
              <a:pPr/>
              <a:t>29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391400" cy="1600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>
                <a:ea typeface="ＭＳ Ｐゴシック" charset="0"/>
                <a:cs typeface="ＭＳ Ｐゴシック" charset="0"/>
              </a:rPr>
              <a:t>Assembly Bill </a:t>
            </a:r>
            <a:r>
              <a:rPr lang="en-US" sz="3600" b="1" dirty="0" smtClean="0">
                <a:ea typeface="ＭＳ Ｐゴシック" charset="0"/>
                <a:cs typeface="ＭＳ Ｐゴシック" charset="0"/>
              </a:rPr>
              <a:t>484: Highlights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239000" cy="41910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/>
              <a:t>Establishes the primary purpose of the assessment system: to assist teachers, administrators, and students and their parents by promoting high-quality teaching and learning using a variety of assessment approaches and item types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/>
              <a:t>Prohibits comparison of CalMAPP scores with results from STAR tests that measure previously adopted content standards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8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For Further Information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467600" cy="47244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 smtClean="0"/>
              <a:t>Join </a:t>
            </a:r>
            <a:r>
              <a:rPr lang="en-US" sz="2000" b="1" dirty="0"/>
              <a:t>the CDE Smarter Balanced Electronic Mailing List </a:t>
            </a:r>
            <a:r>
              <a:rPr lang="en-US" sz="2000" dirty="0">
                <a:hlinkClick r:id="rId3"/>
              </a:rPr>
              <a:t>subscribe-sbac@mlist.cde.ca.gov</a:t>
            </a: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en-US" sz="2000" b="1" dirty="0" smtClean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 smtClean="0"/>
              <a:t>CDE Assessment Transition </a:t>
            </a:r>
            <a:r>
              <a:rPr lang="en-US" sz="2000" b="1" dirty="0"/>
              <a:t>Office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hlinkClick r:id="rId4"/>
              </a:rPr>
              <a:t>sbac@cde.ca.gov</a:t>
            </a: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/>
              <a:t>916-445-8517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/>
              <a:t>Technology Readiness Coordinator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 smtClean="0">
                <a:hlinkClick r:id="rId5"/>
              </a:rPr>
              <a:t>sbac-itreadiness@cde.ca.gov</a:t>
            </a:r>
            <a:endParaRPr lang="en-US" sz="2000" dirty="0" smtClean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/>
              <a:t>CDE Smarter Balanced Web Page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hlinkClick r:id="rId6"/>
              </a:rPr>
              <a:t>http://www.cde.ca.gov/sbac/</a:t>
            </a:r>
            <a:endParaRPr lang="en-US" sz="2000" dirty="0"/>
          </a:p>
          <a:p>
            <a:pPr algn="ctr" eaLnBrk="1" hangingPunct="1">
              <a:spcBef>
                <a:spcPts val="0"/>
              </a:spcBef>
              <a:defRPr/>
            </a:pP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/>
              <a:t>Smarter Balanced </a:t>
            </a:r>
            <a:r>
              <a:rPr lang="en-US" sz="2000" b="1" dirty="0" smtClean="0"/>
              <a:t>Assessment Consortium </a:t>
            </a:r>
            <a:r>
              <a:rPr lang="en-US" sz="2000" b="1" dirty="0"/>
              <a:t>Web </a:t>
            </a:r>
            <a:r>
              <a:rPr lang="en-US" sz="2000" b="1" dirty="0" smtClean="0"/>
              <a:t>Site</a:t>
            </a:r>
            <a:endParaRPr lang="en-US" sz="2000" b="1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hlinkClick r:id="rId7"/>
              </a:rPr>
              <a:t>http://www.smarterbalanced.org</a:t>
            </a: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en-US" sz="2400" b="1" dirty="0"/>
          </a:p>
          <a:p>
            <a:pPr algn="ctr" eaLnBrk="1" hangingPunct="1">
              <a:spcBef>
                <a:spcPts val="0"/>
              </a:spcBef>
              <a:defRPr/>
            </a:pPr>
            <a:endParaRPr lang="en-US" sz="2000" dirty="0"/>
          </a:p>
          <a:p>
            <a:pPr algn="ctr"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endParaRPr lang="en-US" dirty="0" smtClean="0"/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0238" cy="381000"/>
          </a:xfrm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52B3184-2BC5-4161-BBF4-D6438A235276}" type="slidenum">
              <a:rPr lang="en-US" altLang="en-US" sz="1400" smtClean="0">
                <a:solidFill>
                  <a:schemeClr val="tx1"/>
                </a:solidFill>
              </a:rPr>
              <a:pPr/>
              <a:t>30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 484: Highlights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086600" cy="4191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Outlines assessments in </a:t>
            </a:r>
            <a:r>
              <a:rPr lang="en-US" sz="2400" dirty="0" smtClean="0"/>
              <a:t>CalMAPP</a:t>
            </a:r>
            <a:r>
              <a:rPr lang="en-US" sz="2400" dirty="0"/>
              <a:t>, some of which were used previously in the </a:t>
            </a:r>
            <a:r>
              <a:rPr lang="en-US" sz="2400" dirty="0" smtClean="0"/>
              <a:t>STAR </a:t>
            </a:r>
            <a:r>
              <a:rPr lang="en-US" sz="2400" dirty="0"/>
              <a:t>Program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Requires the CDE to purchase through the consortium and offer, at no cost to LEAs, interim and formative tools for K through 12 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Requires LEAs to participate in the Smarter Balanced spring 2014 Field Test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33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7391400" cy="1066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ea typeface="ＭＳ Ｐゴシック" charset="0"/>
                <a:cs typeface="ＭＳ Ｐゴシック" charset="0"/>
              </a:rPr>
              <a:t>AB 484: Highlights (cont.)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315200" cy="53340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States the purposes of the 2014 Field Test—to enable the consortium to gauge the validity and reliability of the items and conduct necessary psychometric studies; shall not be used for any other purposes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12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Allows LEAs to focus on transition to Common Core State Standards in a meaningful way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12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Provides LEAs with an opportunity to experience the Smarter Balanced assessments in a low- stakes environment and gauge their own readiness in terms of technology</a:t>
            </a:r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17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304800"/>
            <a:ext cx="73914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ea typeface="ＭＳ Ｐゴシック" charset="0"/>
                <a:cs typeface="ＭＳ Ｐゴシック" charset="0"/>
              </a:rPr>
              <a:t>AB 484: Highlights (cont.)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47800"/>
            <a:ext cx="7391400" cy="49530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/>
              <a:t>Allows for the transition of the Early Assessment Program (EAP) component to the Smarter Balanced grade 11 summative assessment beginning in 2014-15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14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/>
              <a:t>Exempts English Learners who have been attending school in the United States for less than 12 months from having to take the ELA assessment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1400" b="1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/>
              <a:t>Requires the SSPI to bring a comprehensive plan to the SBE regarding other assessments in other content areas and grades to guard against the narrowing of the curriculum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14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 smtClean="0"/>
              <a:t>Allows for a variety of item types and assessment modalities (e.g., population sampling, matrix sampling, calendar of assessments)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66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391400" cy="1447800"/>
          </a:xfrm>
        </p:spPr>
        <p:txBody>
          <a:bodyPr/>
          <a:lstStyle/>
          <a:p>
            <a:r>
              <a:rPr lang="en-US" dirty="0" smtClean="0"/>
              <a:t>AB 484: Required Assessments</a:t>
            </a:r>
            <a:br>
              <a:rPr lang="en-US" dirty="0" smtClean="0"/>
            </a:br>
            <a:r>
              <a:rPr lang="en-US" dirty="0" smtClean="0"/>
              <a:t> for the 2013–14 School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162800" cy="5029200"/>
          </a:xfrm>
        </p:spPr>
        <p:txBody>
          <a:bodyPr/>
          <a:lstStyle/>
          <a:p>
            <a:pPr marL="285750"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428750" algn="l"/>
              </a:tabLst>
            </a:pPr>
            <a:r>
              <a:rPr lang="en-US" sz="2600" dirty="0" smtClean="0"/>
              <a:t>Spring 2014 consortium Field Test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1428750" algn="l"/>
              </a:tabLst>
            </a:pPr>
            <a:endParaRPr lang="en-US" sz="1600" dirty="0" smtClean="0"/>
          </a:p>
          <a:p>
            <a:pPr marL="285750"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428750" algn="l"/>
              </a:tabLst>
            </a:pPr>
            <a:r>
              <a:rPr lang="en-US" sz="2600" dirty="0" smtClean="0"/>
              <a:t>Current California Standards Test for science in grades 5, 8, and 10</a:t>
            </a:r>
          </a:p>
          <a:p>
            <a:pPr marL="285750"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428750" algn="l"/>
              </a:tabLst>
            </a:pPr>
            <a:endParaRPr lang="en-US" sz="1600" dirty="0" smtClean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428750" algn="l"/>
              </a:tabLst>
            </a:pPr>
            <a:r>
              <a:rPr lang="en-US" sz="2600" dirty="0"/>
              <a:t>California Modified Assessment for science in grades 5, 8, and </a:t>
            </a:r>
            <a:r>
              <a:rPr lang="en-US" sz="2600" dirty="0" smtClean="0"/>
              <a:t>10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428750" algn="l"/>
              </a:tabLst>
            </a:pPr>
            <a:endParaRPr lang="en-US" sz="1600" dirty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428750" algn="l"/>
              </a:tabLst>
            </a:pPr>
            <a:r>
              <a:rPr lang="en-US" sz="2600" dirty="0" smtClean="0"/>
              <a:t>California Alternate Performance Assessment for ELA and math in grades 2 through 11 and for science in grades 5, 8, and 10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  <a:buNone/>
              <a:tabLst>
                <a:tab pos="1428750" algn="l"/>
              </a:tabLst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15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086600" cy="11430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AB 484: Optional </a:t>
            </a:r>
            <a:r>
              <a:rPr lang="en-US" sz="3600" b="1" dirty="0" smtClean="0">
                <a:ea typeface="ＭＳ Ｐゴシック" charset="0"/>
                <a:cs typeface="ＭＳ Ｐゴシック" charset="0"/>
              </a:rPr>
              <a:t>Assessments</a:t>
            </a:r>
            <a:r>
              <a:rPr lang="en-US" sz="3600" b="1" dirty="0">
                <a:ea typeface="ＭＳ Ｐゴシック" charset="0"/>
                <a:cs typeface="ＭＳ Ｐゴシック" charset="0"/>
              </a:rPr>
              <a:t/>
            </a:r>
            <a:br>
              <a:rPr lang="en-US" sz="3600" b="1" dirty="0">
                <a:ea typeface="ＭＳ Ｐゴシック" charset="0"/>
                <a:cs typeface="ＭＳ Ｐゴシック" charset="0"/>
              </a:rPr>
            </a:br>
            <a:r>
              <a:rPr lang="en-US" sz="3600" b="1" dirty="0">
                <a:ea typeface="ＭＳ Ｐゴシック" charset="0"/>
                <a:cs typeface="ＭＳ Ｐゴシック" charset="0"/>
              </a:rPr>
              <a:t>for the </a:t>
            </a:r>
            <a:r>
              <a:rPr lang="en-US" sz="3600" b="1" dirty="0" smtClean="0">
                <a:ea typeface="ＭＳ Ｐゴシック" charset="0"/>
                <a:cs typeface="ＭＳ Ｐゴシック" charset="0"/>
              </a:rPr>
              <a:t>2013</a:t>
            </a:r>
            <a:r>
              <a:rPr lang="en-US" dirty="0"/>
              <a:t>–</a:t>
            </a:r>
            <a:r>
              <a:rPr lang="en-US" sz="3600" b="1" dirty="0" smtClean="0">
                <a:ea typeface="ＭＳ Ｐゴシック" charset="0"/>
                <a:cs typeface="ＭＳ Ｐゴシック" charset="0"/>
              </a:rPr>
              <a:t>14 </a:t>
            </a:r>
            <a:r>
              <a:rPr lang="en-US" sz="3600" b="1" dirty="0">
                <a:ea typeface="ＭＳ Ｐゴシック" charset="0"/>
                <a:cs typeface="ＭＳ Ｐゴシック" charset="0"/>
              </a:rPr>
              <a:t>School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69342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 smtClean="0"/>
              <a:t>EAP in grade 11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Voluntary for students, as it has been in the previous years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Scores for individuals only; will not produce school, district, or state-level scores from these assessments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/>
              <a:t>Standards-based Tests in Spanish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–"/>
            </a:pPr>
            <a:r>
              <a:rPr lang="en-US" dirty="0" smtClean="0"/>
              <a:t>Voluntary for LEAs to administer (state pays for ELA)</a:t>
            </a:r>
          </a:p>
          <a:p>
            <a:pPr marL="400050" lvl="2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lvl="1" indent="0">
              <a:buNone/>
            </a:pPr>
            <a:endParaRPr lang="en-US" dirty="0"/>
          </a:p>
          <a:p>
            <a:pPr marL="40005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68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Transition Milestones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3200400"/>
          <a:ext cx="7172325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465"/>
                <a:gridCol w="1434465"/>
                <a:gridCol w="1434465"/>
                <a:gridCol w="1434465"/>
                <a:gridCol w="1434465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2010-11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2011-12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2012-13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2013-14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2014-15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11079" y="2112962"/>
            <a:ext cx="1219200" cy="782638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SBE </a:t>
            </a:r>
            <a:r>
              <a:rPr lang="en-US" sz="1100" dirty="0" smtClean="0">
                <a:solidFill>
                  <a:schemeClr val="tx1"/>
                </a:solidFill>
              </a:rPr>
              <a:t>adopted </a:t>
            </a:r>
            <a:r>
              <a:rPr lang="en-US" sz="1100" dirty="0">
                <a:solidFill>
                  <a:schemeClr val="tx1"/>
                </a:solidFill>
              </a:rPr>
              <a:t>Common Core State Standards</a:t>
            </a: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August 2010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5170488"/>
            <a:ext cx="1358900" cy="600156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California </a:t>
            </a:r>
            <a:r>
              <a:rPr lang="en-US" sz="1100" dirty="0" smtClean="0">
                <a:solidFill>
                  <a:schemeClr val="tx1"/>
                </a:solidFill>
              </a:rPr>
              <a:t>joined Smarter </a:t>
            </a:r>
            <a:r>
              <a:rPr lang="en-US" sz="1100" dirty="0">
                <a:solidFill>
                  <a:schemeClr val="tx1"/>
                </a:solidFill>
              </a:rPr>
              <a:t>Balanced </a:t>
            </a:r>
            <a:r>
              <a:rPr lang="en-US" sz="1100" dirty="0" smtClean="0">
                <a:solidFill>
                  <a:schemeClr val="tx1"/>
                </a:solidFill>
              </a:rPr>
              <a:t>       </a:t>
            </a:r>
            <a:r>
              <a:rPr lang="en-US" sz="1100" b="1" dirty="0" smtClean="0">
                <a:solidFill>
                  <a:schemeClr val="tx1"/>
                </a:solidFill>
              </a:rPr>
              <a:t>June </a:t>
            </a:r>
            <a:r>
              <a:rPr lang="en-US" sz="1100" b="1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2175" y="4071938"/>
            <a:ext cx="1676400" cy="1107988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CDE </a:t>
            </a:r>
            <a:r>
              <a:rPr lang="en-US" sz="1100" dirty="0" smtClean="0">
                <a:solidFill>
                  <a:schemeClr val="tx1"/>
                </a:solidFill>
              </a:rPr>
              <a:t>outreach efforts begin </a:t>
            </a:r>
            <a:r>
              <a:rPr lang="en-US" sz="1100" dirty="0">
                <a:solidFill>
                  <a:schemeClr val="tx1"/>
                </a:solidFill>
              </a:rPr>
              <a:t>to </a:t>
            </a:r>
            <a:r>
              <a:rPr lang="en-US" sz="1100" dirty="0" smtClean="0">
                <a:solidFill>
                  <a:schemeClr val="tx1"/>
                </a:solidFill>
              </a:rPr>
              <a:t>develop </a:t>
            </a:r>
            <a:r>
              <a:rPr lang="en-US" sz="1100" dirty="0">
                <a:solidFill>
                  <a:schemeClr val="tx1"/>
                </a:solidFill>
              </a:rPr>
              <a:t>SSPI </a:t>
            </a:r>
            <a:r>
              <a:rPr lang="en-US" sz="1100" dirty="0" smtClean="0">
                <a:solidFill>
                  <a:schemeClr val="tx1"/>
                </a:solidFill>
              </a:rPr>
              <a:t>recommendations </a:t>
            </a:r>
            <a:r>
              <a:rPr lang="en-US" sz="1100" dirty="0">
                <a:solidFill>
                  <a:schemeClr val="tx1"/>
                </a:solidFill>
              </a:rPr>
              <a:t>for </a:t>
            </a:r>
            <a:r>
              <a:rPr lang="en-US" sz="1100" dirty="0" smtClean="0">
                <a:solidFill>
                  <a:schemeClr val="tx1"/>
                </a:solidFill>
              </a:rPr>
              <a:t>assessment reauthorization </a:t>
            </a: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March </a:t>
            </a:r>
            <a:r>
              <a:rPr lang="en-US" sz="1100" b="1" dirty="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0" y="3817937"/>
            <a:ext cx="1316038" cy="93821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Smarter Balanced </a:t>
            </a:r>
            <a:r>
              <a:rPr lang="en-US" sz="1100" dirty="0" smtClean="0">
                <a:solidFill>
                  <a:schemeClr val="tx1"/>
                </a:solidFill>
              </a:rPr>
              <a:t>summative assessments </a:t>
            </a:r>
            <a:r>
              <a:rPr lang="en-US" sz="1100" dirty="0">
                <a:solidFill>
                  <a:schemeClr val="tx1"/>
                </a:solidFill>
              </a:rPr>
              <a:t>to be </a:t>
            </a:r>
            <a:r>
              <a:rPr lang="en-US" sz="1100" dirty="0" smtClean="0">
                <a:solidFill>
                  <a:schemeClr val="tx1"/>
                </a:solidFill>
              </a:rPr>
              <a:t>implemented operationally 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118" name="Straight Connector 12"/>
          <p:cNvCxnSpPr>
            <a:cxnSpLocks noChangeShapeType="1"/>
          </p:cNvCxnSpPr>
          <p:nvPr/>
        </p:nvCxnSpPr>
        <p:spPr bwMode="auto">
          <a:xfrm>
            <a:off x="1905000" y="2895600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9" name="Straight Connector 14"/>
          <p:cNvCxnSpPr>
            <a:cxnSpLocks noChangeShapeType="1"/>
          </p:cNvCxnSpPr>
          <p:nvPr/>
        </p:nvCxnSpPr>
        <p:spPr bwMode="auto">
          <a:xfrm>
            <a:off x="3124200" y="3609975"/>
            <a:ext cx="0" cy="1560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0" name="Straight Connector 16"/>
          <p:cNvCxnSpPr>
            <a:cxnSpLocks noChangeShapeType="1"/>
          </p:cNvCxnSpPr>
          <p:nvPr/>
        </p:nvCxnSpPr>
        <p:spPr bwMode="auto">
          <a:xfrm>
            <a:off x="5486399" y="1879641"/>
            <a:ext cx="2" cy="132075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1" name="Straight Connector 24"/>
          <p:cNvCxnSpPr>
            <a:cxnSpLocks noChangeShapeType="1"/>
          </p:cNvCxnSpPr>
          <p:nvPr/>
        </p:nvCxnSpPr>
        <p:spPr bwMode="auto">
          <a:xfrm flipV="1">
            <a:off x="4191000" y="3609975"/>
            <a:ext cx="0" cy="450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2" name="Straight Connector 26"/>
          <p:cNvCxnSpPr>
            <a:cxnSpLocks noChangeShapeType="1"/>
          </p:cNvCxnSpPr>
          <p:nvPr/>
        </p:nvCxnSpPr>
        <p:spPr bwMode="auto">
          <a:xfrm flipH="1" flipV="1">
            <a:off x="8686800" y="3592512"/>
            <a:ext cx="0" cy="2254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6462247" y="5987196"/>
            <a:ext cx="1057275" cy="43815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Spring 2014</a:t>
            </a:r>
          </a:p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Field </a:t>
            </a:r>
            <a:r>
              <a:rPr lang="en-US" sz="1100" dirty="0" smtClean="0">
                <a:solidFill>
                  <a:schemeClr val="tx1"/>
                </a:solidFill>
              </a:rPr>
              <a:t>Test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124" name="Straight Connector 38"/>
          <p:cNvCxnSpPr>
            <a:cxnSpLocks noChangeShapeType="1"/>
          </p:cNvCxnSpPr>
          <p:nvPr/>
        </p:nvCxnSpPr>
        <p:spPr bwMode="auto">
          <a:xfrm flipV="1">
            <a:off x="5607417" y="3592513"/>
            <a:ext cx="0" cy="89730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5" name="Straight Connector 40"/>
          <p:cNvCxnSpPr>
            <a:cxnSpLocks noChangeShapeType="1"/>
          </p:cNvCxnSpPr>
          <p:nvPr/>
        </p:nvCxnSpPr>
        <p:spPr bwMode="auto">
          <a:xfrm flipV="1">
            <a:off x="7119694" y="3592513"/>
            <a:ext cx="0" cy="239468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486399" y="4489816"/>
            <a:ext cx="1417637" cy="600075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AB 484 (Bonilla) </a:t>
            </a:r>
            <a:r>
              <a:rPr lang="en-US" sz="1100" dirty="0" smtClean="0">
                <a:solidFill>
                  <a:schemeClr val="tx1"/>
                </a:solidFill>
              </a:rPr>
              <a:t>introduced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February 19, 2013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97017" y="2263369"/>
            <a:ext cx="1219200" cy="78422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Technology Readiness Tool </a:t>
            </a:r>
            <a:r>
              <a:rPr lang="en-US" sz="1100" dirty="0" smtClean="0">
                <a:solidFill>
                  <a:schemeClr val="tx1"/>
                </a:solidFill>
              </a:rPr>
              <a:t>launched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March 2012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11563" y="5728434"/>
            <a:ext cx="1981200" cy="95567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i="1" dirty="0">
                <a:solidFill>
                  <a:schemeClr val="tx1"/>
                </a:solidFill>
              </a:rPr>
              <a:t>Technology Strategy Framework and System Requirements Specifications </a:t>
            </a:r>
            <a:r>
              <a:rPr lang="en-US" sz="1100" dirty="0" smtClean="0">
                <a:solidFill>
                  <a:schemeClr val="tx1"/>
                </a:solidFill>
              </a:rPr>
              <a:t>released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December 2012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88667" y="1343024"/>
            <a:ext cx="1219200" cy="76993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Preliminary </a:t>
            </a:r>
            <a:r>
              <a:rPr lang="en-US" sz="1100" dirty="0" smtClean="0">
                <a:solidFill>
                  <a:schemeClr val="tx1"/>
                </a:solidFill>
              </a:rPr>
              <a:t>test blueprints approved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November 2012</a:t>
            </a:r>
          </a:p>
        </p:txBody>
      </p:sp>
      <p:cxnSp>
        <p:nvCxnSpPr>
          <p:cNvPr id="4130" name="Straight Connector 13"/>
          <p:cNvCxnSpPr>
            <a:cxnSpLocks noChangeShapeType="1"/>
          </p:cNvCxnSpPr>
          <p:nvPr/>
        </p:nvCxnSpPr>
        <p:spPr bwMode="auto">
          <a:xfrm>
            <a:off x="4191000" y="30480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1" name="Straight Connector 19"/>
          <p:cNvCxnSpPr>
            <a:cxnSpLocks noChangeShapeType="1"/>
          </p:cNvCxnSpPr>
          <p:nvPr/>
        </p:nvCxnSpPr>
        <p:spPr bwMode="auto">
          <a:xfrm flipV="1">
            <a:off x="5334000" y="3592513"/>
            <a:ext cx="0" cy="2133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5403238" y="1279485"/>
            <a:ext cx="2064362" cy="600156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SSPI’s </a:t>
            </a:r>
            <a:r>
              <a:rPr lang="en-US" sz="1100" dirty="0" smtClean="0">
                <a:solidFill>
                  <a:schemeClr val="tx1"/>
                </a:solidFill>
              </a:rPr>
              <a:t>recommendations delivered to the Legislature              </a:t>
            </a:r>
            <a:r>
              <a:rPr lang="en-US" sz="1100" b="1" dirty="0">
                <a:solidFill>
                  <a:schemeClr val="tx1"/>
                </a:solidFill>
              </a:rPr>
              <a:t>January 8, 2013</a:t>
            </a:r>
          </a:p>
        </p:txBody>
      </p:sp>
      <p:cxnSp>
        <p:nvCxnSpPr>
          <p:cNvPr id="4133" name="Straight Connector 28"/>
          <p:cNvCxnSpPr>
            <a:cxnSpLocks noChangeShapeType="1"/>
          </p:cNvCxnSpPr>
          <p:nvPr/>
        </p:nvCxnSpPr>
        <p:spPr bwMode="auto">
          <a:xfrm>
            <a:off x="5211763" y="2112962"/>
            <a:ext cx="0" cy="107950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5505317" y="5186734"/>
            <a:ext cx="1038225" cy="43656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Spring 2013</a:t>
            </a:r>
          </a:p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Pilot </a:t>
            </a:r>
            <a:r>
              <a:rPr lang="en-US" sz="1100" dirty="0" smtClean="0">
                <a:solidFill>
                  <a:schemeClr val="tx1"/>
                </a:solidFill>
              </a:rPr>
              <a:t>Test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135" name="Straight Connector 38"/>
          <p:cNvCxnSpPr>
            <a:cxnSpLocks noChangeShapeType="1"/>
          </p:cNvCxnSpPr>
          <p:nvPr/>
        </p:nvCxnSpPr>
        <p:spPr bwMode="auto">
          <a:xfrm flipH="1" flipV="1">
            <a:off x="5592763" y="5095875"/>
            <a:ext cx="4059" cy="8652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1676400" y="3856038"/>
            <a:ext cx="1295400" cy="95567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Smarter Balanced </a:t>
            </a:r>
            <a:r>
              <a:rPr lang="en-US" sz="1100" dirty="0" smtClean="0">
                <a:solidFill>
                  <a:schemeClr val="tx1"/>
                </a:solidFill>
              </a:rPr>
              <a:t>awarded four- year </a:t>
            </a:r>
            <a:r>
              <a:rPr lang="en-US" sz="1100" dirty="0">
                <a:solidFill>
                  <a:schemeClr val="tx1"/>
                </a:solidFill>
              </a:rPr>
              <a:t>RTTT </a:t>
            </a:r>
            <a:r>
              <a:rPr lang="en-US" sz="1100" dirty="0" smtClean="0">
                <a:solidFill>
                  <a:schemeClr val="tx1"/>
                </a:solidFill>
              </a:rPr>
              <a:t>grant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September 2010</a:t>
            </a:r>
          </a:p>
        </p:txBody>
      </p:sp>
      <p:cxnSp>
        <p:nvCxnSpPr>
          <p:cNvPr id="4137" name="Straight Connector 13"/>
          <p:cNvCxnSpPr>
            <a:cxnSpLocks noChangeShapeType="1"/>
          </p:cNvCxnSpPr>
          <p:nvPr/>
        </p:nvCxnSpPr>
        <p:spPr bwMode="auto">
          <a:xfrm>
            <a:off x="2057400" y="3609975"/>
            <a:ext cx="0" cy="2254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1363" y="6470650"/>
            <a:ext cx="1900237" cy="311150"/>
          </a:xfrm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62B0E9E-67A4-431D-BFEC-033BEF655E70}" type="slidenum">
              <a:rPr lang="en-US" altLang="en-US" sz="1000" smtClean="0">
                <a:solidFill>
                  <a:schemeClr val="tx1"/>
                </a:solidFill>
              </a:rPr>
              <a:pPr/>
              <a:t>9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81703" y="3706516"/>
            <a:ext cx="1249363" cy="600075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AB 484 </a:t>
            </a:r>
            <a:r>
              <a:rPr lang="en-US" sz="1100" dirty="0" smtClean="0">
                <a:solidFill>
                  <a:schemeClr val="tx1"/>
                </a:solidFill>
              </a:rPr>
              <a:t>signed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 into </a:t>
            </a:r>
            <a:r>
              <a:rPr lang="en-US" sz="1100" dirty="0" smtClean="0">
                <a:solidFill>
                  <a:schemeClr val="tx1"/>
                </a:solidFill>
              </a:rPr>
              <a:t>law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October 2, </a:t>
            </a:r>
            <a:r>
              <a:rPr lang="en-US" sz="1100" b="1" dirty="0">
                <a:solidFill>
                  <a:schemeClr val="tx1"/>
                </a:solidFill>
              </a:rPr>
              <a:t>2013</a:t>
            </a:r>
          </a:p>
        </p:txBody>
      </p:sp>
      <p:cxnSp>
        <p:nvCxnSpPr>
          <p:cNvPr id="4140" name="Straight Connector 3"/>
          <p:cNvCxnSpPr>
            <a:cxnSpLocks noChangeShapeType="1"/>
          </p:cNvCxnSpPr>
          <p:nvPr/>
        </p:nvCxnSpPr>
        <p:spPr bwMode="auto">
          <a:xfrm>
            <a:off x="6478774" y="3592512"/>
            <a:ext cx="0" cy="112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7239000" y="2218491"/>
            <a:ext cx="1295400" cy="76943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Smarter Balanced </a:t>
            </a:r>
            <a:r>
              <a:rPr lang="en-US" sz="1100" dirty="0" smtClean="0">
                <a:solidFill>
                  <a:schemeClr val="tx1"/>
                </a:solidFill>
              </a:rPr>
              <a:t>              grant ends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September </a:t>
            </a:r>
            <a:r>
              <a:rPr lang="en-US" sz="1100" b="1" dirty="0" smtClean="0">
                <a:solidFill>
                  <a:schemeClr val="tx1"/>
                </a:solidFill>
              </a:rPr>
              <a:t>2014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24"/>
          <p:cNvCxnSpPr>
            <a:cxnSpLocks noChangeShapeType="1"/>
          </p:cNvCxnSpPr>
          <p:nvPr/>
        </p:nvCxnSpPr>
        <p:spPr bwMode="auto">
          <a:xfrm flipV="1">
            <a:off x="7772400" y="2987924"/>
            <a:ext cx="0" cy="20453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5607417" y="2049214"/>
            <a:ext cx="1500344" cy="9387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i="1" dirty="0" smtClean="0">
                <a:solidFill>
                  <a:schemeClr val="tx1"/>
                </a:solidFill>
              </a:rPr>
              <a:t>Usability, Accessibility, and Accommodations Guidelines </a:t>
            </a:r>
            <a:r>
              <a:rPr lang="en-US" sz="1100" dirty="0" smtClean="0">
                <a:solidFill>
                  <a:schemeClr val="tx1"/>
                </a:solidFill>
              </a:rPr>
              <a:t>approved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September 2013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26"/>
          <p:cNvCxnSpPr>
            <a:cxnSpLocks noChangeShapeType="1"/>
          </p:cNvCxnSpPr>
          <p:nvPr/>
        </p:nvCxnSpPr>
        <p:spPr bwMode="auto">
          <a:xfrm flipH="1" flipV="1">
            <a:off x="6406384" y="2974975"/>
            <a:ext cx="0" cy="2254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7777D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2265</TotalTime>
  <Words>1681</Words>
  <Application>Microsoft Office PowerPoint</Application>
  <PresentationFormat>On-screen Show (4:3)</PresentationFormat>
  <Paragraphs>318</Paragraphs>
  <Slides>30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ＭＳ Ｐゴシック</vt:lpstr>
      <vt:lpstr>Arial</vt:lpstr>
      <vt:lpstr>Calibri</vt:lpstr>
      <vt:lpstr>Courier New</vt:lpstr>
      <vt:lpstr>Franklin Gothic Book</vt:lpstr>
      <vt:lpstr>Times</vt:lpstr>
      <vt:lpstr>Wingdings</vt:lpstr>
      <vt:lpstr>Master</vt:lpstr>
      <vt:lpstr>  California Mathematics Council South Annual Conference   November 1, 2013   Jessica Valdez, Administrator Assessment Development and Administration Division</vt:lpstr>
      <vt:lpstr> Assembly Bill (AB) 484   </vt:lpstr>
      <vt:lpstr> Assembly Bill 484: Highlights </vt:lpstr>
      <vt:lpstr>AB 484: Highlights (cont.)</vt:lpstr>
      <vt:lpstr> AB 484: Highlights (cont.)   </vt:lpstr>
      <vt:lpstr>  AB 484: Highlights (cont.)  </vt:lpstr>
      <vt:lpstr>AB 484: Required Assessments  for the 2013–14 School Year</vt:lpstr>
      <vt:lpstr>AB 484: Optional Assessments for the 2013–14 School Year</vt:lpstr>
      <vt:lpstr>Transition Milestones</vt:lpstr>
      <vt:lpstr>PowerPoint Presentation</vt:lpstr>
      <vt:lpstr>Smarter Balanced Assessment System</vt:lpstr>
      <vt:lpstr>Field Test Purpose</vt:lpstr>
      <vt:lpstr>Benefits of  Field Test Participation</vt:lpstr>
      <vt:lpstr>Smarter Balanced  Spring 2014 Field Test</vt:lpstr>
      <vt:lpstr>Smarter Balanced  2014 Field Test (cont.)</vt:lpstr>
      <vt:lpstr>Smarter Balanced  2014 Field Test (cont.)</vt:lpstr>
      <vt:lpstr>Summative Testing Windows for the 2014–15 Smarter Balanced Operational Tests</vt:lpstr>
      <vt:lpstr>2014–15 Summative                  Testing Windows (cont.)</vt:lpstr>
      <vt:lpstr>Smarter Balanced  Digital Library</vt:lpstr>
      <vt:lpstr>Smarter Balanced  Digital Library (cont.)</vt:lpstr>
      <vt:lpstr>Smarter Balanced  Digital Library (cont.)</vt:lpstr>
      <vt:lpstr>Preliminary Test Blueprints</vt:lpstr>
      <vt:lpstr>Smarter Balanced Item Response Types</vt:lpstr>
      <vt:lpstr>Smarter Balanced  Practice Tests</vt:lpstr>
      <vt:lpstr>Smarter Balanced  Practice Tests (cont.) </vt:lpstr>
      <vt:lpstr>Smarter Balanced                   Usability, Accessibility, and Accommodations Guidelines</vt:lpstr>
      <vt:lpstr>Usability, Accessibility, and Accommodations Guidelines (cont.)</vt:lpstr>
      <vt:lpstr>Usability, Accessibility, and Accommodations Guidelines (cont.)</vt:lpstr>
      <vt:lpstr>Smarter Balanced               Spanish Web Page</vt:lpstr>
      <vt:lpstr>For Further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PowerPoint Template.</dc:subject>
  <dc:creator>CDE\gneves</dc:creator>
  <cp:lastModifiedBy>Lisa Usher-Staats</cp:lastModifiedBy>
  <cp:revision>291</cp:revision>
  <cp:lastPrinted>2013-10-24T23:07:59Z</cp:lastPrinted>
  <dcterms:created xsi:type="dcterms:W3CDTF">2012-04-12T16:51:02Z</dcterms:created>
  <dcterms:modified xsi:type="dcterms:W3CDTF">2013-11-01T18:21:31Z</dcterms:modified>
</cp:coreProperties>
</file>