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4" autoAdjust="0"/>
    <p:restoredTop sz="94660"/>
  </p:normalViewPr>
  <p:slideViewPr>
    <p:cSldViewPr>
      <p:cViewPr varScale="1">
        <p:scale>
          <a:sx n="74" d="100"/>
          <a:sy n="74" d="100"/>
        </p:scale>
        <p:origin x="-102" y="-202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7C298C9-5169-4920-B930-F10D1AB089E8}" type="datetimeFigureOut">
              <a:rPr lang="en-US" smtClean="0"/>
              <a:pPr/>
              <a:t>10/25/2013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51CE25D-7C8D-4CA2-880E-6F85484A30E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C298C9-5169-4920-B930-F10D1AB089E8}" type="datetimeFigureOut">
              <a:rPr lang="en-US" smtClean="0"/>
              <a:pPr/>
              <a:t>10/25/2013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1CE25D-7C8D-4CA2-880E-6F85484A30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C298C9-5169-4920-B930-F10D1AB089E8}" type="datetimeFigureOut">
              <a:rPr lang="en-US" smtClean="0"/>
              <a:pPr/>
              <a:t>10/25/2013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1CE25D-7C8D-4CA2-880E-6F85484A30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C298C9-5169-4920-B930-F10D1AB089E8}" type="datetimeFigureOut">
              <a:rPr lang="en-US" smtClean="0"/>
              <a:pPr/>
              <a:t>10/25/2013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1CE25D-7C8D-4CA2-880E-6F85484A30E5}"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7C298C9-5169-4920-B930-F10D1AB089E8}" type="datetimeFigureOut">
              <a:rPr lang="en-US" smtClean="0"/>
              <a:pPr/>
              <a:t>10/25/2013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1CE25D-7C8D-4CA2-880E-6F85484A30E5}"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7C298C9-5169-4920-B930-F10D1AB089E8}" type="datetimeFigureOut">
              <a:rPr lang="en-US" smtClean="0"/>
              <a:pPr/>
              <a:t>10/25/2013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51CE25D-7C8D-4CA2-880E-6F85484A30E5}"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7C298C9-5169-4920-B930-F10D1AB089E8}" type="datetimeFigureOut">
              <a:rPr lang="en-US" smtClean="0"/>
              <a:pPr/>
              <a:t>10/25/2013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51CE25D-7C8D-4CA2-880E-6F85484A30E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7C298C9-5169-4920-B930-F10D1AB089E8}" type="datetimeFigureOut">
              <a:rPr lang="en-US" smtClean="0"/>
              <a:pPr/>
              <a:t>10/25/2013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51CE25D-7C8D-4CA2-880E-6F85484A30E5}"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7C298C9-5169-4920-B930-F10D1AB089E8}" type="datetimeFigureOut">
              <a:rPr lang="en-US" smtClean="0"/>
              <a:pPr/>
              <a:t>10/25/2013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51CE25D-7C8D-4CA2-880E-6F85484A30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7C298C9-5169-4920-B930-F10D1AB089E8}" type="datetimeFigureOut">
              <a:rPr lang="en-US" smtClean="0"/>
              <a:pPr/>
              <a:t>10/25/2013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51CE25D-7C8D-4CA2-880E-6F85484A30E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7C298C9-5169-4920-B930-F10D1AB089E8}" type="datetimeFigureOut">
              <a:rPr lang="en-US" smtClean="0"/>
              <a:pPr/>
              <a:t>10/25/2013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51CE25D-7C8D-4CA2-880E-6F85484A30E5}"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7C298C9-5169-4920-B930-F10D1AB089E8}" type="datetimeFigureOut">
              <a:rPr lang="en-US" smtClean="0"/>
              <a:pPr/>
              <a:t>10/25/2013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51CE25D-7C8D-4CA2-880E-6F85484A30E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ednewscolorado.org/wp-content/uploads/2010/07/StockCommCore72010.jp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erc.carleton.edu/images/cismi/broadaccess/bio_lab_group_2.jp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engineering.ualberta.ca/NewsEvents/Engineering%20News/2012/August/Programprovidesreal-lifeengineeringchallenges.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schoolimprovement.com/common-core-360/blog/common-core-problem-solver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2232025"/>
          </a:xfrm>
        </p:spPr>
        <p:txBody>
          <a:bodyPr>
            <a:normAutofit fontScale="90000"/>
          </a:bodyPr>
          <a:lstStyle/>
          <a:p>
            <a:r>
              <a:rPr lang="en-US" dirty="0" smtClean="0">
                <a:latin typeface="Times New Roman" pitchFamily="18" charset="0"/>
                <a:cs typeface="Times New Roman" pitchFamily="18" charset="0"/>
              </a:rPr>
              <a:t>Effects of Group Project on Students’  Learning and Attitude</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fontScale="70000" lnSpcReduction="20000"/>
          </a:bodyPr>
          <a:lstStyle/>
          <a:p>
            <a:r>
              <a:rPr lang="en-US" dirty="0" smtClean="0">
                <a:latin typeface="Times New Roman" pitchFamily="18" charset="0"/>
                <a:cs typeface="Times New Roman" pitchFamily="18" charset="0"/>
              </a:rPr>
              <a:t>Action Research Project</a:t>
            </a:r>
          </a:p>
          <a:p>
            <a:r>
              <a:rPr lang="en-US" dirty="0" smtClean="0">
                <a:latin typeface="Times New Roman" pitchFamily="18" charset="0"/>
                <a:cs typeface="Times New Roman" pitchFamily="18" charset="0"/>
              </a:rPr>
              <a:t>By</a:t>
            </a:r>
          </a:p>
          <a:p>
            <a:r>
              <a:rPr lang="en-US" dirty="0" err="1" smtClean="0">
                <a:latin typeface="Times New Roman" pitchFamily="18" charset="0"/>
                <a:cs typeface="Times New Roman" pitchFamily="18" charset="0"/>
              </a:rPr>
              <a:t>Sohayla</a:t>
            </a:r>
            <a:r>
              <a:rPr lang="en-US" dirty="0" smtClean="0">
                <a:latin typeface="Times New Roman" pitchFamily="18" charset="0"/>
                <a:cs typeface="Times New Roman" pitchFamily="18" charset="0"/>
              </a:rPr>
              <a:t> M. </a:t>
            </a:r>
            <a:r>
              <a:rPr lang="en-US" dirty="0" err="1" smtClean="0">
                <a:latin typeface="Times New Roman" pitchFamily="18" charset="0"/>
                <a:cs typeface="Times New Roman" pitchFamily="18" charset="0"/>
              </a:rPr>
              <a:t>Lajevardi</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2013</a:t>
            </a:r>
            <a:endParaRPr lang="en-US"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tretch>
            <a:fillRect/>
          </a:stretch>
        </p:blipFill>
        <p:spPr bwMode="auto">
          <a:xfrm>
            <a:off x="2743200" y="1905000"/>
            <a:ext cx="3861215" cy="3429794"/>
          </a:xfrm>
          <a:prstGeom prst="rect">
            <a:avLst/>
          </a:prstGeom>
          <a:noFill/>
          <a:ln w="9525">
            <a:noFill/>
            <a:miter lim="800000"/>
            <a:headEnd/>
            <a:tailEnd/>
          </a:ln>
        </p:spPr>
      </p:pic>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Results Continued</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0"/>
            <a:ext cx="8229600" cy="4525963"/>
          </a:xfrm>
        </p:spPr>
        <p:txBody>
          <a:bodyPr>
            <a:normAutofit fontScale="92500" lnSpcReduction="20000"/>
          </a:bodyPr>
          <a:lstStyle/>
          <a:p>
            <a:pPr>
              <a:buNone/>
            </a:pPr>
            <a:r>
              <a:rPr lang="en-US" dirty="0" smtClean="0"/>
              <a:t>There </a:t>
            </a:r>
            <a:r>
              <a:rPr lang="en-US" dirty="0"/>
              <a:t>were several strong positive interconnections observed from this </a:t>
            </a:r>
            <a:r>
              <a:rPr lang="en-US" dirty="0" smtClean="0"/>
              <a:t>analysis:</a:t>
            </a:r>
          </a:p>
          <a:p>
            <a:r>
              <a:rPr lang="en-US" dirty="0" smtClean="0"/>
              <a:t>There </a:t>
            </a:r>
            <a:r>
              <a:rPr lang="en-US" dirty="0"/>
              <a:t>exists a strong correlation between the students’ understanding and post-test (</a:t>
            </a:r>
            <a:r>
              <a:rPr lang="en-US" i="1" dirty="0"/>
              <a:t>r </a:t>
            </a:r>
            <a:r>
              <a:rPr lang="en-US" dirty="0"/>
              <a:t>(62) = .379,  </a:t>
            </a:r>
            <a:r>
              <a:rPr lang="en-US" i="1" dirty="0"/>
              <a:t>p&lt;</a:t>
            </a:r>
            <a:r>
              <a:rPr lang="en-US" dirty="0"/>
              <a:t>.05). </a:t>
            </a:r>
            <a:endParaRPr lang="en-US" dirty="0" smtClean="0"/>
          </a:p>
          <a:p>
            <a:r>
              <a:rPr lang="en-US" dirty="0" smtClean="0"/>
              <a:t>Students</a:t>
            </a:r>
            <a:r>
              <a:rPr lang="en-US" dirty="0"/>
              <a:t>’ understanding correlates greatly with their enjoyment of the project (</a:t>
            </a:r>
            <a:r>
              <a:rPr lang="en-US" i="1" dirty="0"/>
              <a:t>r </a:t>
            </a:r>
            <a:r>
              <a:rPr lang="en-US" dirty="0"/>
              <a:t>(62) = .391, </a:t>
            </a:r>
            <a:r>
              <a:rPr lang="en-US" i="1" dirty="0"/>
              <a:t>p</a:t>
            </a:r>
            <a:r>
              <a:rPr lang="en-US" dirty="0"/>
              <a:t> </a:t>
            </a:r>
            <a:r>
              <a:rPr lang="en-US" i="1" dirty="0"/>
              <a:t>&lt;</a:t>
            </a:r>
            <a:r>
              <a:rPr lang="en-US" dirty="0"/>
              <a:t>.05).  </a:t>
            </a:r>
            <a:endParaRPr lang="en-US" dirty="0" smtClean="0"/>
          </a:p>
          <a:p>
            <a:r>
              <a:rPr lang="en-US" dirty="0" smtClean="0"/>
              <a:t>Students</a:t>
            </a:r>
            <a:r>
              <a:rPr lang="en-US" dirty="0"/>
              <a:t>’ enjoyment shows substantial correlation with their future participation ( </a:t>
            </a:r>
            <a:r>
              <a:rPr lang="en-US" i="1" dirty="0"/>
              <a:t>r </a:t>
            </a:r>
            <a:r>
              <a:rPr lang="en-US" dirty="0"/>
              <a:t>(62) = .805,  </a:t>
            </a:r>
            <a:r>
              <a:rPr lang="en-US" i="1" dirty="0"/>
              <a:t>p</a:t>
            </a:r>
            <a:r>
              <a:rPr lang="en-US" dirty="0"/>
              <a:t> &lt; .05</a:t>
            </a:r>
            <a:r>
              <a:rPr lang="en-US" dirty="0" smtClean="0"/>
              <a:t>).</a:t>
            </a:r>
          </a:p>
          <a:p>
            <a:r>
              <a:rPr lang="en-US" dirty="0" smtClean="0"/>
              <a:t>Students</a:t>
            </a:r>
            <a:r>
              <a:rPr lang="en-US" dirty="0"/>
              <a:t>’ understanding strongly correlates with their future participation (</a:t>
            </a:r>
            <a:r>
              <a:rPr lang="en-US" i="1" dirty="0"/>
              <a:t>r </a:t>
            </a:r>
            <a:r>
              <a:rPr lang="en-US" dirty="0"/>
              <a:t>(62) = .506, </a:t>
            </a:r>
            <a:r>
              <a:rPr lang="en-US" i="1" dirty="0"/>
              <a:t>p</a:t>
            </a:r>
            <a:r>
              <a:rPr lang="en-US" dirty="0"/>
              <a:t> </a:t>
            </a:r>
            <a:r>
              <a:rPr lang="en-US" i="1" dirty="0"/>
              <a:t>&lt;</a:t>
            </a:r>
            <a:r>
              <a:rPr lang="en-US" dirty="0"/>
              <a:t> .05).</a:t>
            </a:r>
          </a:p>
          <a:p>
            <a:pPr>
              <a:buNone/>
            </a:pPr>
            <a:endParaRPr lang="en-US" dirty="0"/>
          </a:p>
        </p:txBody>
      </p:sp>
      <p:sp>
        <p:nvSpPr>
          <p:cNvPr id="2" name="Title 1"/>
          <p:cNvSpPr>
            <a:spLocks noGrp="1"/>
          </p:cNvSpPr>
          <p:nvPr>
            <p:ph type="title"/>
          </p:nvPr>
        </p:nvSpPr>
        <p:spPr/>
        <p:txBody>
          <a:bodyPr>
            <a:normAutofit fontScale="90000"/>
          </a:bodyPr>
          <a:lstStyle/>
          <a:p>
            <a:pPr algn="ctr"/>
            <a:r>
              <a:rPr lang="en-US" dirty="0" smtClean="0"/>
              <a:t>Pearson Correlation was performed using SPSS 19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0"/>
            <a:ext cx="8229600" cy="5715000"/>
          </a:xfrm>
        </p:spPr>
        <p:txBody>
          <a:bodyPr>
            <a:normAutofit lnSpcReduction="10000"/>
          </a:bodyPr>
          <a:lstStyle/>
          <a:p>
            <a:r>
              <a:rPr lang="en-US" dirty="0"/>
              <a:t>Upon completion of this project, it became evident that the students’ performance on the assessments of similar triangles and proportions, and their attitudes and interest toward this content improved as a result of the group project, which was executed during class time outside of the classroom. </a:t>
            </a:r>
            <a:endParaRPr lang="en-US" dirty="0" smtClean="0"/>
          </a:p>
          <a:p>
            <a:endParaRPr lang="en-US" dirty="0" smtClean="0"/>
          </a:p>
          <a:p>
            <a:endParaRPr lang="en-US" dirty="0" smtClean="0"/>
          </a:p>
          <a:p>
            <a:endParaRPr lang="en-US" dirty="0" smtClean="0"/>
          </a:p>
          <a:p>
            <a:endParaRPr lang="en-US" dirty="0" smtClean="0"/>
          </a:p>
          <a:p>
            <a:endParaRPr lang="en-US" sz="1200" dirty="0" smtClean="0"/>
          </a:p>
          <a:p>
            <a:endParaRPr lang="en-US" sz="1200" dirty="0" smtClean="0"/>
          </a:p>
          <a:p>
            <a:endParaRPr lang="en-US" sz="1200" dirty="0" smtClean="0"/>
          </a:p>
          <a:p>
            <a:pPr algn="ctr"/>
            <a:r>
              <a:rPr lang="en-US" sz="1100" dirty="0" smtClean="0"/>
              <a:t>https://encrypted-tbn3.gstatic.com/images?q=tbn:ANd9GcQVCyc5Z6UYtRngbYI-bOWUJFJjBh5dGDg6qrr0_ijnB8IIeTq52w</a:t>
            </a:r>
          </a:p>
          <a:p>
            <a:endParaRPr lang="en-US" dirty="0" smtClean="0"/>
          </a:p>
          <a:p>
            <a:endParaRPr lang="en-US" dirty="0"/>
          </a:p>
          <a:p>
            <a:endParaRPr lang="en-US" dirty="0"/>
          </a:p>
        </p:txBody>
      </p:sp>
      <p:sp>
        <p:nvSpPr>
          <p:cNvPr id="2" name="Title 1"/>
          <p:cNvSpPr>
            <a:spLocks noGrp="1"/>
          </p:cNvSpPr>
          <p:nvPr>
            <p:ph type="title"/>
          </p:nvPr>
        </p:nvSpPr>
        <p:spPr>
          <a:xfrm>
            <a:off x="457200" y="0"/>
            <a:ext cx="8229600" cy="1143000"/>
          </a:xfrm>
        </p:spPr>
        <p:txBody>
          <a:bodyPr/>
          <a:lstStyle/>
          <a:p>
            <a:pPr algn="ctr"/>
            <a:r>
              <a:rPr lang="en-US" dirty="0" smtClean="0">
                <a:latin typeface="Times New Roman" pitchFamily="18" charset="0"/>
                <a:cs typeface="Times New Roman" pitchFamily="18" charset="0"/>
              </a:rPr>
              <a:t>Conclusion</a:t>
            </a:r>
            <a:endParaRPr lang="en-US" dirty="0">
              <a:latin typeface="Times New Roman" pitchFamily="18" charset="0"/>
              <a:cs typeface="Times New Roman" pitchFamily="18" charset="0"/>
            </a:endParaRPr>
          </a:p>
        </p:txBody>
      </p:sp>
      <p:pic>
        <p:nvPicPr>
          <p:cNvPr id="4" name="Picture 3" descr="https://encrypted-tbn3.gstatic.com/images?q=tbn:ANd9GcQVCyc5Z6UYtRngbYI-bOWUJFJjBh5dGDg6qrr0_ijnB8IIeTq52w"/>
          <p:cNvPicPr/>
          <p:nvPr/>
        </p:nvPicPr>
        <p:blipFill>
          <a:blip r:embed="rId2" cstate="print"/>
          <a:srcRect/>
          <a:stretch>
            <a:fillRect/>
          </a:stretch>
        </p:blipFill>
        <p:spPr bwMode="auto">
          <a:xfrm>
            <a:off x="2971800" y="3733800"/>
            <a:ext cx="2762250" cy="22860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590800"/>
            <a:ext cx="8229600" cy="5181600"/>
          </a:xfrm>
        </p:spPr>
        <p:txBody>
          <a:bodyPr>
            <a:normAutofit/>
          </a:bodyPr>
          <a:lstStyle/>
          <a:p>
            <a:pPr>
              <a:buNone/>
            </a:pPr>
            <a:r>
              <a:rPr lang="en-US" dirty="0" smtClean="0"/>
              <a:t>Real life experiences promote students’ reasoning, sense making, and conceptual understanding of the content. </a:t>
            </a:r>
          </a:p>
          <a:p>
            <a:pPr>
              <a:buNone/>
            </a:pPr>
            <a:r>
              <a:rPr lang="en-US" dirty="0" smtClean="0"/>
              <a:t>Cooperative learning contributes to students’ motivation and mathematical discourse, and social interactions. </a:t>
            </a:r>
          </a:p>
          <a:p>
            <a:pPr>
              <a:buNone/>
            </a:pPr>
            <a:r>
              <a:rPr lang="en-US" dirty="0" smtClean="0"/>
              <a:t>Inquiry based learning encourages students to </a:t>
            </a:r>
            <a:r>
              <a:rPr lang="en-US" dirty="0"/>
              <a:t>persevere when solving problems and </a:t>
            </a:r>
            <a:r>
              <a:rPr lang="en-US" dirty="0" smtClean="0"/>
              <a:t>justify </a:t>
            </a:r>
            <a:r>
              <a:rPr lang="en-US" dirty="0"/>
              <a:t>their </a:t>
            </a:r>
            <a:r>
              <a:rPr lang="en-US" dirty="0" smtClean="0"/>
              <a:t>reasoning. </a:t>
            </a:r>
            <a:endParaRPr lang="en-US" sz="1300" dirty="0" smtClean="0">
              <a:hlinkClick r:id="rId2"/>
            </a:endParaRPr>
          </a:p>
          <a:p>
            <a:pPr algn="ctr">
              <a:buNone/>
            </a:pPr>
            <a:r>
              <a:rPr lang="en-US" sz="1100" dirty="0" smtClean="0">
                <a:hlinkClick r:id="rId2"/>
              </a:rPr>
              <a:t>http://www.ednewscolorado.org/wp-content/uploads/2010/07/StockCommCore72010.jpg</a:t>
            </a:r>
            <a:endParaRPr lang="en-US" sz="1100" dirty="0"/>
          </a:p>
        </p:txBody>
      </p:sp>
      <p:sp>
        <p:nvSpPr>
          <p:cNvPr id="2" name="Title 1"/>
          <p:cNvSpPr>
            <a:spLocks noGrp="1"/>
          </p:cNvSpPr>
          <p:nvPr>
            <p:ph type="title"/>
          </p:nvPr>
        </p:nvSpPr>
        <p:spPr>
          <a:xfrm>
            <a:off x="457200" y="1295400"/>
            <a:ext cx="8686800" cy="1554162"/>
          </a:xfrm>
        </p:spPr>
        <p:txBody>
          <a:bodyPr>
            <a:normAutofit/>
          </a:bodyPr>
          <a:lstStyle/>
          <a:p>
            <a:pPr algn="ctr"/>
            <a:r>
              <a:rPr lang="en-US" dirty="0" smtClean="0">
                <a:latin typeface="Times New Roman" pitchFamily="18" charset="0"/>
                <a:cs typeface="Times New Roman" pitchFamily="18" charset="0"/>
              </a:rPr>
              <a:t>Adoption of Common Core Standards</a:t>
            </a:r>
            <a:endParaRPr lang="en-US" dirty="0">
              <a:latin typeface="Times New Roman" pitchFamily="18" charset="0"/>
              <a:cs typeface="Times New Roman" pitchFamily="18" charset="0"/>
            </a:endParaRPr>
          </a:p>
        </p:txBody>
      </p:sp>
      <p:pic>
        <p:nvPicPr>
          <p:cNvPr id="5" name="Picture 4" descr="http://www.ednewscolorado.org/wp-content/uploads/2010/07/StockCommCore72010.jpg"/>
          <p:cNvPicPr/>
          <p:nvPr/>
        </p:nvPicPr>
        <p:blipFill>
          <a:blip r:embed="rId3" cstate="print"/>
          <a:srcRect/>
          <a:stretch>
            <a:fillRect/>
          </a:stretch>
        </p:blipFill>
        <p:spPr bwMode="auto">
          <a:xfrm>
            <a:off x="2362200" y="0"/>
            <a:ext cx="4191000" cy="19050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229600" cy="6172200"/>
          </a:xfrm>
        </p:spPr>
        <p:txBody>
          <a:bodyPr>
            <a:normAutofit fontScale="92500" lnSpcReduction="10000"/>
          </a:bodyPr>
          <a:lstStyle/>
          <a:p>
            <a:pPr algn="ctr">
              <a:buNone/>
            </a:pPr>
            <a:r>
              <a:rPr lang="en-US" dirty="0"/>
              <a:t>The primary objective of teachers of mathematics is to promote educational environments that cultivate students who are self-disciplined and self-motivated in their own learning. This community will help students develop team building skills, which will benefit them in the real world in the long run (St Clair &amp; </a:t>
            </a:r>
            <a:r>
              <a:rPr lang="en-US" dirty="0" err="1"/>
              <a:t>Tschirhart</a:t>
            </a:r>
            <a:r>
              <a:rPr lang="en-US" dirty="0"/>
              <a:t>, 2002</a:t>
            </a:r>
            <a:r>
              <a:rPr lang="en-US" dirty="0" smtClean="0"/>
              <a:t>).</a:t>
            </a:r>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endParaRPr lang="en-US" sz="1200" dirty="0" smtClean="0"/>
          </a:p>
          <a:p>
            <a:pPr algn="ctr">
              <a:buNone/>
            </a:pPr>
            <a:endParaRPr lang="en-US" sz="1200" dirty="0" smtClean="0"/>
          </a:p>
          <a:p>
            <a:pPr algn="ctr">
              <a:buNone/>
            </a:pPr>
            <a:endParaRPr lang="en-US" sz="1200" dirty="0" smtClean="0"/>
          </a:p>
          <a:p>
            <a:pPr algn="ctr">
              <a:buNone/>
            </a:pPr>
            <a:endParaRPr lang="en-US" sz="1200" dirty="0" smtClean="0"/>
          </a:p>
          <a:p>
            <a:pPr algn="ctr">
              <a:buNone/>
            </a:pPr>
            <a:r>
              <a:rPr lang="en-US" sz="1200" dirty="0" smtClean="0"/>
              <a:t>https://encrypted-tbn2.gstatic.com/images?q=tbn:ANd9GcSx0_Ulg3Rbpwvzl1q-nPA45uW-QMuc-CVZgXIUg90aUSaB3uLO</a:t>
            </a:r>
          </a:p>
          <a:p>
            <a:pPr algn="ctr">
              <a:buNone/>
            </a:pPr>
            <a:endParaRPr lang="en-US" dirty="0" smtClean="0"/>
          </a:p>
          <a:p>
            <a:pPr algn="ctr">
              <a:buNone/>
            </a:pPr>
            <a:endParaRPr lang="en-US" dirty="0"/>
          </a:p>
          <a:p>
            <a:pPr>
              <a:buNone/>
            </a:pPr>
            <a:endParaRPr lang="en-US" dirty="0"/>
          </a:p>
        </p:txBody>
      </p:sp>
      <p:pic>
        <p:nvPicPr>
          <p:cNvPr id="4" name="Picture 3" descr="https://encrypted-tbn2.gstatic.com/images?q=tbn:ANd9GcSx0_Ulg3Rbpwvzl1q-nPA45uW-QMuc-CVZgXIUg90aUSaB3uLO"/>
          <p:cNvPicPr/>
          <p:nvPr/>
        </p:nvPicPr>
        <p:blipFill>
          <a:blip r:embed="rId2" cstate="print"/>
          <a:srcRect/>
          <a:stretch>
            <a:fillRect/>
          </a:stretch>
        </p:blipFill>
        <p:spPr bwMode="auto">
          <a:xfrm>
            <a:off x="3581400" y="3429000"/>
            <a:ext cx="2095500" cy="2181225"/>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1800" dirty="0" smtClean="0"/>
              <a:t>Marshall, J. , Horton, R. , </a:t>
            </a:r>
            <a:r>
              <a:rPr lang="en-US" sz="1800" dirty="0" err="1" smtClean="0"/>
              <a:t>Igo</a:t>
            </a:r>
            <a:r>
              <a:rPr lang="en-US" sz="1800" dirty="0" smtClean="0"/>
              <a:t>, B. , &amp; Switzer, D. (2009). K-12 Science and mathematics teachers’ beliefs about and use of inquiry in the </a:t>
            </a:r>
            <a:r>
              <a:rPr lang="en-US" sz="1800" dirty="0" err="1" smtClean="0"/>
              <a:t>classroom.</a:t>
            </a:r>
            <a:r>
              <a:rPr lang="en-US" sz="1800" i="1" dirty="0" err="1" smtClean="0"/>
              <a:t>International</a:t>
            </a:r>
            <a:r>
              <a:rPr lang="en-US" sz="1800" i="1" dirty="0" smtClean="0"/>
              <a:t> Journal of Science and Mathematics Education, 7(3), 575-596. </a:t>
            </a:r>
            <a:endParaRPr lang="en-US" sz="1800" dirty="0" smtClean="0"/>
          </a:p>
          <a:p>
            <a:pPr>
              <a:buNone/>
            </a:pPr>
            <a:endParaRPr lang="en-US" sz="1800" dirty="0" smtClean="0"/>
          </a:p>
          <a:p>
            <a:pPr>
              <a:buNone/>
            </a:pPr>
            <a:r>
              <a:rPr lang="en-US" sz="1800" dirty="0" smtClean="0"/>
              <a:t>St. Clair, L. , &amp; </a:t>
            </a:r>
            <a:r>
              <a:rPr lang="en-US" sz="1800" dirty="0" err="1" smtClean="0"/>
              <a:t>Tschirhart</a:t>
            </a:r>
            <a:r>
              <a:rPr lang="en-US" sz="1800" dirty="0" smtClean="0"/>
              <a:t>, M. (2002). When and where? facilitating group work beyond the borders of the classroom. </a:t>
            </a:r>
            <a:r>
              <a:rPr lang="en-US" sz="1800" i="1" dirty="0" smtClean="0"/>
              <a:t>Journal of Management Education, 26(4), 449-461. </a:t>
            </a:r>
          </a:p>
          <a:p>
            <a:pPr>
              <a:buNone/>
            </a:pPr>
            <a:endParaRPr lang="en-US" sz="1800" dirty="0" smtClean="0"/>
          </a:p>
          <a:p>
            <a:pPr>
              <a:buNone/>
            </a:pPr>
            <a:r>
              <a:rPr lang="en-US" sz="1800" dirty="0" smtClean="0"/>
              <a:t>Sullivan, P., Clarke, D., &amp; Clarke, B., (2009). Converting mathematics tasks to learning opportunities: An important aspect of knowledge for mathematics teaching. Mathematics Education Research Journal, 21(1), 58-105. </a:t>
            </a:r>
          </a:p>
          <a:p>
            <a:pPr>
              <a:buNone/>
            </a:pPr>
            <a:endParaRPr lang="en-US" sz="1400" dirty="0" smtClean="0"/>
          </a:p>
          <a:p>
            <a:pPr>
              <a:buNone/>
            </a:pPr>
            <a:endParaRPr lang="en-US" sz="1400" dirty="0"/>
          </a:p>
        </p:txBody>
      </p:sp>
      <p:sp>
        <p:nvSpPr>
          <p:cNvPr id="3" name="Title 2"/>
          <p:cNvSpPr>
            <a:spLocks noGrp="1"/>
          </p:cNvSpPr>
          <p:nvPr>
            <p:ph type="title"/>
          </p:nvPr>
        </p:nvSpPr>
        <p:spPr/>
        <p:txBody>
          <a:bodyPr/>
          <a:lstStyle/>
          <a:p>
            <a:pPr algn="ctr"/>
            <a:r>
              <a:rPr lang="en-US" dirty="0" smtClean="0"/>
              <a:t>References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800600"/>
          </a:xfrm>
        </p:spPr>
        <p:txBody>
          <a:bodyPr>
            <a:normAutofit/>
          </a:bodyPr>
          <a:lstStyle/>
          <a:p>
            <a:r>
              <a:rPr lang="en-US" dirty="0">
                <a:latin typeface="Times New Roman" pitchFamily="18" charset="0"/>
                <a:cs typeface="Times New Roman" pitchFamily="18" charset="0"/>
              </a:rPr>
              <a:t>Using pretest/post-test design, does mathematics instruction involving group projects during class time increase students’ achievement in understanding the relationship between similar triangles and proportions</a:t>
            </a:r>
            <a:r>
              <a:rPr lang="en-US" dirty="0" smtClean="0">
                <a:latin typeface="Times New Roman" pitchFamily="18" charset="0"/>
                <a:cs typeface="Times New Roman" pitchFamily="18" charset="0"/>
              </a:rPr>
              <a:t>?</a:t>
            </a:r>
            <a:endParaRPr lang="en-US" dirty="0"/>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algn="ctr"/>
            <a:r>
              <a:rPr lang="en-US" sz="1100" dirty="0" smtClean="0">
                <a:hlinkClick r:id="rId2"/>
              </a:rPr>
              <a:t>http://serc.carleton.edu/images/cismi/broadaccess/bio_lab_group_2.jpg</a:t>
            </a:r>
            <a:endParaRPr lang="en-US" sz="11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Research Question</a:t>
            </a:r>
            <a:endParaRPr lang="en-US" dirty="0">
              <a:latin typeface="Times New Roman" pitchFamily="18" charset="0"/>
              <a:cs typeface="Times New Roman" pitchFamily="18" charset="0"/>
            </a:endParaRPr>
          </a:p>
        </p:txBody>
      </p:sp>
      <p:pic>
        <p:nvPicPr>
          <p:cNvPr id="5" name="Picture 4" descr="https://encrypted-tbn2.gstatic.com/images?q=tbn:ANd9GcTABXAVTyTDHR2MbpWov7dYucU4SAWMFMdCirge3_mesgppOQCmuA"/>
          <p:cNvPicPr/>
          <p:nvPr/>
        </p:nvPicPr>
        <p:blipFill>
          <a:blip r:embed="rId3" cstate="print"/>
          <a:srcRect/>
          <a:stretch>
            <a:fillRect/>
          </a:stretch>
        </p:blipFill>
        <p:spPr bwMode="auto">
          <a:xfrm>
            <a:off x="3276600" y="3962400"/>
            <a:ext cx="2619375" cy="174307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90800"/>
            <a:ext cx="8229600" cy="4572000"/>
          </a:xfrm>
        </p:spPr>
        <p:txBody>
          <a:bodyPr>
            <a:normAutofit/>
          </a:bodyPr>
          <a:lstStyle/>
          <a:p>
            <a:r>
              <a:rPr lang="en-US" dirty="0" smtClean="0"/>
              <a:t>Student </a:t>
            </a:r>
            <a:r>
              <a:rPr lang="en-US" dirty="0" smtClean="0"/>
              <a:t>motivation</a:t>
            </a:r>
            <a:endParaRPr lang="en-US" dirty="0" smtClean="0"/>
          </a:p>
          <a:p>
            <a:r>
              <a:rPr lang="en-US" dirty="0" smtClean="0"/>
              <a:t>Student engagement         </a:t>
            </a:r>
          </a:p>
          <a:p>
            <a:r>
              <a:rPr lang="en-US" dirty="0" smtClean="0"/>
              <a:t>Students’ attitude toward their own learning</a:t>
            </a:r>
          </a:p>
          <a:p>
            <a:r>
              <a:rPr lang="en-US" dirty="0" smtClean="0"/>
              <a:t>purpose of learning math</a:t>
            </a:r>
          </a:p>
          <a:p>
            <a:endParaRPr lang="en-US" dirty="0" smtClean="0"/>
          </a:p>
          <a:p>
            <a:endParaRPr lang="en-US" dirty="0" smtClean="0"/>
          </a:p>
          <a:p>
            <a:endParaRPr lang="en-US" dirty="0" smtClean="0"/>
          </a:p>
          <a:p>
            <a:endParaRPr lang="en-US" dirty="0" smtClean="0"/>
          </a:p>
          <a:p>
            <a:pPr algn="ctr"/>
            <a:r>
              <a:rPr lang="en-US" sz="1100" dirty="0" smtClean="0">
                <a:hlinkClick r:id="rId2"/>
              </a:rPr>
              <a:t>http://www.engineering.ualberta.ca/NewsEvents/Engineering%20News/2012/August/Programprovidesreal-lifeengineeringchallenges.aspx</a:t>
            </a:r>
            <a:endParaRPr lang="en-US" sz="1100" dirty="0" smtClean="0"/>
          </a:p>
          <a:p>
            <a:endParaRPr lang="en-US" dirty="0"/>
          </a:p>
        </p:txBody>
      </p:sp>
      <p:sp>
        <p:nvSpPr>
          <p:cNvPr id="2" name="Title 1"/>
          <p:cNvSpPr>
            <a:spLocks noGrp="1"/>
          </p:cNvSpPr>
          <p:nvPr>
            <p:ph type="title"/>
          </p:nvPr>
        </p:nvSpPr>
        <p:spPr>
          <a:xfrm>
            <a:off x="457200" y="0"/>
            <a:ext cx="8229600" cy="2667000"/>
          </a:xfrm>
        </p:spPr>
        <p:txBody>
          <a:bodyPr>
            <a:normAutofit/>
          </a:bodyPr>
          <a:lstStyle/>
          <a:p>
            <a:pPr algn="ctr"/>
            <a:r>
              <a:rPr lang="en-US" dirty="0" smtClean="0">
                <a:latin typeface="Times New Roman" pitchFamily="18" charset="0"/>
                <a:cs typeface="Times New Roman" pitchFamily="18" charset="0"/>
              </a:rPr>
              <a:t>Introduction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Why do we need to make the content more relevant to students’ lives:</a:t>
            </a:r>
            <a:endParaRPr lang="en-US" dirty="0">
              <a:latin typeface="Times New Roman" pitchFamily="18" charset="0"/>
              <a:cs typeface="Times New Roman" pitchFamily="18" charset="0"/>
            </a:endParaRPr>
          </a:p>
        </p:txBody>
      </p:sp>
      <p:pic>
        <p:nvPicPr>
          <p:cNvPr id="5" name="Picture 4" descr="http://www.engineering.ualberta.ca/NewsEvents/Engineering%20News/2012/August/~/media/engineering/News/Images/NewsImages450px/120814-DiscoverE_LEAP_main_image.jpg?mw=450"/>
          <p:cNvPicPr/>
          <p:nvPr/>
        </p:nvPicPr>
        <p:blipFill>
          <a:blip r:embed="rId3" cstate="print"/>
          <a:srcRect/>
          <a:stretch>
            <a:fillRect/>
          </a:stretch>
        </p:blipFill>
        <p:spPr bwMode="auto">
          <a:xfrm>
            <a:off x="3581400" y="4495800"/>
            <a:ext cx="2914650" cy="18288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32037"/>
            <a:ext cx="8229600" cy="3687763"/>
          </a:xfrm>
        </p:spPr>
        <p:txBody>
          <a:bodyPr/>
          <a:lstStyle/>
          <a:p>
            <a:r>
              <a:rPr lang="en-US" dirty="0"/>
              <a:t>Sullivan, Clark, and Clark (2009) note “One of the paradoxes facing those whose task it is to support mathematics teachers is that, while the availability and accessibility of interesting teaching ideas is steadily increasing, the challenge of converting those ideas to successful student learning is as substantial as ever” (p. 85).</a:t>
            </a:r>
          </a:p>
        </p:txBody>
      </p:sp>
      <p:sp>
        <p:nvSpPr>
          <p:cNvPr id="2" name="Title 1"/>
          <p:cNvSpPr>
            <a:spLocks noGrp="1"/>
          </p:cNvSpPr>
          <p:nvPr>
            <p:ph type="title"/>
          </p:nvPr>
        </p:nvSpPr>
        <p:spPr>
          <a:xfrm>
            <a:off x="457200" y="274638"/>
            <a:ext cx="8229600" cy="1630362"/>
          </a:xfrm>
        </p:spPr>
        <p:txBody>
          <a:bodyPr>
            <a:normAutofit/>
          </a:bodyPr>
          <a:lstStyle/>
          <a:p>
            <a:pPr algn="ctr"/>
            <a:r>
              <a:rPr lang="en-US" dirty="0" smtClean="0">
                <a:latin typeface="Times New Roman" pitchFamily="18" charset="0"/>
                <a:cs typeface="Times New Roman" pitchFamily="18" charset="0"/>
              </a:rPr>
              <a:t>Literature Review</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What previous researches revealed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800600"/>
          </a:xfrm>
        </p:spPr>
        <p:txBody>
          <a:bodyPr>
            <a:normAutofit/>
          </a:bodyPr>
          <a:lstStyle/>
          <a:p>
            <a:r>
              <a:rPr lang="en-US" dirty="0" err="1">
                <a:latin typeface="Times New Roman" pitchFamily="18" charset="0"/>
                <a:cs typeface="Times New Roman" pitchFamily="18" charset="0"/>
              </a:rPr>
              <a:t>Vygotsky</a:t>
            </a:r>
            <a:r>
              <a:rPr lang="en-US" dirty="0">
                <a:latin typeface="Times New Roman" pitchFamily="18" charset="0"/>
                <a:cs typeface="Times New Roman" pitchFamily="18" charset="0"/>
              </a:rPr>
              <a:t> as cited by Marshall et al.(2007) argues that when students participate in </a:t>
            </a:r>
            <a:r>
              <a:rPr lang="en-US" dirty="0" smtClean="0">
                <a:latin typeface="Times New Roman" pitchFamily="18" charset="0"/>
                <a:cs typeface="Times New Roman" pitchFamily="18" charset="0"/>
              </a:rPr>
              <a:t>group activity projects, </a:t>
            </a:r>
            <a:r>
              <a:rPr lang="en-US" dirty="0">
                <a:latin typeface="Times New Roman" pitchFamily="18" charset="0"/>
                <a:cs typeface="Times New Roman" pitchFamily="18" charset="0"/>
              </a:rPr>
              <a:t>“Students go beyond learning facts, rules, algorithms, and procedures in order to become critical thinkers and problem- solvers” (p. 576</a:t>
            </a:r>
            <a:r>
              <a:rPr lang="en-US"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sz="1200" dirty="0" smtClean="0">
              <a:hlinkClick r:id="rId2"/>
            </a:endParaRPr>
          </a:p>
          <a:p>
            <a:endParaRPr lang="en-US" sz="1200" dirty="0" smtClean="0">
              <a:hlinkClick r:id="rId2"/>
            </a:endParaRPr>
          </a:p>
          <a:p>
            <a:endParaRPr lang="en-US" sz="1200" dirty="0" smtClean="0">
              <a:hlinkClick r:id="rId2"/>
            </a:endParaRPr>
          </a:p>
          <a:p>
            <a:endParaRPr lang="en-US" sz="1200" dirty="0" smtClean="0">
              <a:hlinkClick r:id="rId2"/>
            </a:endParaRPr>
          </a:p>
          <a:p>
            <a:endParaRPr lang="en-US" sz="1200" dirty="0" smtClean="0">
              <a:hlinkClick r:id="rId2"/>
            </a:endParaRPr>
          </a:p>
          <a:p>
            <a:endParaRPr lang="en-US" sz="1200" dirty="0" smtClean="0">
              <a:hlinkClick r:id="rId2"/>
            </a:endParaRPr>
          </a:p>
          <a:p>
            <a:r>
              <a:rPr lang="en-US" sz="1100" dirty="0" smtClean="0">
                <a:hlinkClick r:id="rId2"/>
              </a:rPr>
              <a:t>http://www.schoolimprovement.com/common-core-360/blog/common-core-problem-solvers/</a:t>
            </a:r>
            <a:endParaRPr lang="en-US" sz="11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1477962"/>
          </a:xfrm>
        </p:spPr>
        <p:txBody>
          <a:bodyPr>
            <a:normAutofit/>
          </a:bodyPr>
          <a:lstStyle/>
          <a:p>
            <a:pPr algn="ctr"/>
            <a:r>
              <a:rPr lang="en-US" dirty="0" smtClean="0">
                <a:latin typeface="Times New Roman" pitchFamily="18" charset="0"/>
                <a:cs typeface="Times New Roman" pitchFamily="18" charset="0"/>
              </a:rPr>
              <a:t>Literature Review Continued,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What previous researches revealed</a:t>
            </a:r>
            <a:endParaRPr lang="en-US" dirty="0"/>
          </a:p>
        </p:txBody>
      </p:sp>
      <p:pic>
        <p:nvPicPr>
          <p:cNvPr id="4" name="Picture 3" descr="http://www.schoolimprovement.com/docs/common-core-problem-solvers.jpg"/>
          <p:cNvPicPr/>
          <p:nvPr/>
        </p:nvPicPr>
        <p:blipFill>
          <a:blip r:embed="rId3" cstate="print"/>
          <a:srcRect/>
          <a:stretch>
            <a:fillRect/>
          </a:stretch>
        </p:blipFill>
        <p:spPr bwMode="auto">
          <a:xfrm>
            <a:off x="3505200" y="4267200"/>
            <a:ext cx="2252662" cy="20193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05000"/>
            <a:ext cx="8229600" cy="5257800"/>
          </a:xfrm>
        </p:spPr>
        <p:txBody>
          <a:bodyPr>
            <a:normAutofit/>
          </a:bodyPr>
          <a:lstStyle/>
          <a:p>
            <a:r>
              <a:rPr lang="en-US" dirty="0" smtClean="0"/>
              <a:t>Students took the pre-test</a:t>
            </a:r>
          </a:p>
          <a:p>
            <a:r>
              <a:rPr lang="en-US" dirty="0" smtClean="0"/>
              <a:t>Students studied the properties of similar polygons</a:t>
            </a:r>
          </a:p>
          <a:p>
            <a:r>
              <a:rPr lang="en-US" dirty="0" smtClean="0"/>
              <a:t>Students got into groups of three and measured the height of a few tall objects by applying their knowledge of similar triangle and using a mirror and a measuring tape. </a:t>
            </a:r>
          </a:p>
          <a:p>
            <a:r>
              <a:rPr lang="en-US" dirty="0" smtClean="0"/>
              <a:t>Students took a post-test</a:t>
            </a:r>
          </a:p>
          <a:p>
            <a:r>
              <a:rPr lang="en-US" dirty="0" smtClean="0"/>
              <a:t>Students reflected on their experienced using a survey I had designed. </a:t>
            </a:r>
          </a:p>
          <a:p>
            <a:endParaRPr lang="en-US" dirty="0"/>
          </a:p>
        </p:txBody>
      </p:sp>
      <p:sp>
        <p:nvSpPr>
          <p:cNvPr id="2" name="Title 1"/>
          <p:cNvSpPr>
            <a:spLocks noGrp="1"/>
          </p:cNvSpPr>
          <p:nvPr>
            <p:ph type="title"/>
          </p:nvPr>
        </p:nvSpPr>
        <p:spPr>
          <a:xfrm>
            <a:off x="533400" y="-152400"/>
            <a:ext cx="8229600" cy="2133600"/>
          </a:xfrm>
        </p:spPr>
        <p:txBody>
          <a:bodyPr/>
          <a:lstStyle/>
          <a:p>
            <a:pPr algn="ctr"/>
            <a:r>
              <a:rPr lang="en-US" dirty="0" smtClean="0">
                <a:latin typeface="Times New Roman" pitchFamily="18" charset="0"/>
                <a:cs typeface="Times New Roman" pitchFamily="18" charset="0"/>
              </a:rPr>
              <a:t>Method </a:t>
            </a:r>
            <a:endParaRPr lang="en-US" dirty="0">
              <a:latin typeface="Times New Roman" pitchFamily="18" charset="0"/>
              <a:cs typeface="Times New Roman" pitchFamily="18" charset="0"/>
            </a:endParaRPr>
          </a:p>
        </p:txBody>
      </p:sp>
      <p:pic>
        <p:nvPicPr>
          <p:cNvPr id="1030" name="Picture 6"/>
          <p:cNvPicPr>
            <a:picLocks noChangeAspect="1" noChangeArrowheads="1"/>
          </p:cNvPicPr>
          <p:nvPr/>
        </p:nvPicPr>
        <p:blipFill>
          <a:blip r:embed="rId2" cstate="print"/>
          <a:srcRect/>
          <a:stretch>
            <a:fillRect/>
          </a:stretch>
        </p:blipFill>
        <p:spPr bwMode="auto">
          <a:xfrm>
            <a:off x="7162800" y="152400"/>
            <a:ext cx="1709737" cy="1577479"/>
          </a:xfrm>
          <a:prstGeom prst="rect">
            <a:avLst/>
          </a:prstGeom>
          <a:noFill/>
          <a:ln w="9525">
            <a:noFill/>
            <a:miter lim="800000"/>
            <a:headEnd/>
            <a:tailEnd/>
          </a:ln>
        </p:spPr>
      </p:pic>
      <p:pic>
        <p:nvPicPr>
          <p:cNvPr id="1031" name="Picture 7"/>
          <p:cNvPicPr>
            <a:picLocks noChangeAspect="1" noChangeArrowheads="1"/>
          </p:cNvPicPr>
          <p:nvPr/>
        </p:nvPicPr>
        <p:blipFill>
          <a:blip r:embed="rId3" cstate="print"/>
          <a:srcRect/>
          <a:stretch>
            <a:fillRect/>
          </a:stretch>
        </p:blipFill>
        <p:spPr bwMode="auto">
          <a:xfrm>
            <a:off x="228600" y="152400"/>
            <a:ext cx="1819274" cy="1547813"/>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029200"/>
          </a:xfrm>
        </p:spPr>
        <p:txBody>
          <a:bodyPr>
            <a:normAutofit/>
          </a:bodyPr>
          <a:lstStyle/>
          <a:p>
            <a:r>
              <a:rPr lang="en-US" dirty="0" smtClean="0">
                <a:latin typeface="Times New Roman" pitchFamily="18" charset="0"/>
                <a:cs typeface="Times New Roman" pitchFamily="18" charset="0"/>
              </a:rPr>
              <a:t>According to the students’ responses on the survey:</a:t>
            </a:r>
          </a:p>
          <a:p>
            <a:pPr lvl="1"/>
            <a:r>
              <a:rPr lang="en-US" dirty="0">
                <a:latin typeface="Times New Roman" pitchFamily="18" charset="0"/>
                <a:cs typeface="Times New Roman" pitchFamily="18" charset="0"/>
              </a:rPr>
              <a:t>students enjoyed working in groups with their peers because they were able to help each other in a nonthreatening </a:t>
            </a:r>
            <a:r>
              <a:rPr lang="en-US" dirty="0" smtClean="0">
                <a:latin typeface="Times New Roman" pitchFamily="18" charset="0"/>
                <a:cs typeface="Times New Roman" pitchFamily="18" charset="0"/>
              </a:rPr>
              <a:t>way. Students acknowledged </a:t>
            </a:r>
            <a:r>
              <a:rPr lang="en-US" dirty="0">
                <a:latin typeface="Times New Roman" pitchFamily="18" charset="0"/>
                <a:cs typeface="Times New Roman" pitchFamily="18" charset="0"/>
              </a:rPr>
              <a:t>their enjoyment of learning math concepts outside of the classroom in an open area</a:t>
            </a:r>
            <a:r>
              <a:rPr lang="en-US" dirty="0" smtClean="0">
                <a:latin typeface="Times New Roman" pitchFamily="18" charset="0"/>
                <a:cs typeface="Times New Roman" pitchFamily="18" charset="0"/>
              </a:rPr>
              <a:t>.</a:t>
            </a:r>
          </a:p>
          <a:p>
            <a:pPr lvl="1"/>
            <a:r>
              <a:rPr lang="en-US" dirty="0">
                <a:latin typeface="Times New Roman" pitchFamily="18" charset="0"/>
                <a:cs typeface="Times New Roman" pitchFamily="18" charset="0"/>
              </a:rPr>
              <a:t>students appreciated learning the content outside of the classroom in an open area where they were able to physically move around and engage in an activity</a:t>
            </a:r>
            <a:r>
              <a:rPr lang="en-US" dirty="0" smtClean="0">
                <a:latin typeface="Times New Roman" pitchFamily="18" charset="0"/>
                <a:cs typeface="Times New Roman" pitchFamily="18" charset="0"/>
              </a:rPr>
              <a:t>.</a:t>
            </a:r>
          </a:p>
          <a:p>
            <a:pPr lvl="1"/>
            <a:r>
              <a:rPr lang="en-US" dirty="0">
                <a:latin typeface="Times New Roman" pitchFamily="18" charset="0"/>
                <a:cs typeface="Times New Roman" pitchFamily="18" charset="0"/>
              </a:rPr>
              <a:t>students benefited from the hands-on experiment and from using the realm objects</a:t>
            </a:r>
            <a:r>
              <a:rPr lang="en-US" dirty="0" smtClean="0">
                <a:latin typeface="Times New Roman" pitchFamily="18" charset="0"/>
                <a:cs typeface="Times New Roman" pitchFamily="18" charset="0"/>
              </a:rPr>
              <a:t>.</a:t>
            </a:r>
          </a:p>
          <a:p>
            <a:pPr lvl="1"/>
            <a:r>
              <a:rPr lang="x-none">
                <a:latin typeface="Times New Roman" pitchFamily="18" charset="0"/>
                <a:cs typeface="Times New Roman" pitchFamily="18" charset="0"/>
              </a:rPr>
              <a:t>They will more likely remember this topic as they can relate it to their life experiences. </a:t>
            </a:r>
            <a:endParaRPr lang="en-US" dirty="0">
              <a:latin typeface="Times New Roman" pitchFamily="18" charset="0"/>
              <a:cs typeface="Times New Roman" pitchFamily="18" charset="0"/>
            </a:endParaRPr>
          </a:p>
          <a:p>
            <a:pPr lvl="1"/>
            <a:endParaRPr lang="en-US" dirty="0"/>
          </a:p>
        </p:txBody>
      </p:sp>
      <p:sp>
        <p:nvSpPr>
          <p:cNvPr id="2" name="Title 1"/>
          <p:cNvSpPr>
            <a:spLocks noGrp="1"/>
          </p:cNvSpPr>
          <p:nvPr>
            <p:ph type="title"/>
          </p:nvPr>
        </p:nvSpPr>
        <p:spPr>
          <a:xfrm>
            <a:off x="457200" y="0"/>
            <a:ext cx="8229600" cy="1143000"/>
          </a:xfrm>
        </p:spPr>
        <p:txBody>
          <a:bodyPr/>
          <a:lstStyle/>
          <a:p>
            <a:pPr algn="ctr"/>
            <a:r>
              <a:rPr lang="en-US" dirty="0" smtClean="0">
                <a:latin typeface="Times New Roman" pitchFamily="18" charset="0"/>
                <a:cs typeface="Times New Roman" pitchFamily="18" charset="0"/>
              </a:rPr>
              <a:t>Results</a:t>
            </a:r>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Results Continued</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457200" y="2022222"/>
            <a:ext cx="8229600" cy="3443793"/>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tretch>
            <a:fillRect/>
          </a:stretch>
        </p:blipFill>
        <p:spPr bwMode="auto">
          <a:xfrm>
            <a:off x="762000" y="1676400"/>
            <a:ext cx="7644731" cy="3444081"/>
          </a:xfrm>
          <a:prstGeom prst="rect">
            <a:avLst/>
          </a:prstGeom>
          <a:noFill/>
          <a:ln w="9525">
            <a:noFill/>
            <a:miter lim="800000"/>
            <a:headEnd/>
            <a:tailEnd/>
          </a:ln>
        </p:spPr>
      </p:pic>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Results Continued</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345</TotalTime>
  <Words>698</Words>
  <Application>Microsoft Office PowerPoint</Application>
  <PresentationFormat>On-screen Show (4:3)</PresentationFormat>
  <Paragraphs>91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Effects of Group Project on Students’  Learning and Attitude</vt:lpstr>
      <vt:lpstr>Research Question</vt:lpstr>
      <vt:lpstr>Introduction Why do we need to make the content more relevant to students’ lives:</vt:lpstr>
      <vt:lpstr>Literature Review What previous researches revealed</vt:lpstr>
      <vt:lpstr>Literature Review Continued, What previous researches revealed</vt:lpstr>
      <vt:lpstr>Method </vt:lpstr>
      <vt:lpstr>Results</vt:lpstr>
      <vt:lpstr>Results Continued</vt:lpstr>
      <vt:lpstr>Results Continued</vt:lpstr>
      <vt:lpstr>Results Continued</vt:lpstr>
      <vt:lpstr>Pearson Correlation was performed using SPSS 19 </vt:lpstr>
      <vt:lpstr>Conclusion</vt:lpstr>
      <vt:lpstr>Adoption of Common Core Standards</vt:lpstr>
      <vt:lpstr>PowerPoint Presentation</vt:lpstr>
      <vt:lpstr>References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Effects of Group Project on Students’  Learning and Attitude</dc:title>
  <dc:creator>sohaylal</dc:creator>
  <cp:lastModifiedBy>Windows User</cp:lastModifiedBy>
  <cp:revision>45</cp:revision>
  <dcterms:created xsi:type="dcterms:W3CDTF">2013-10-09T04:02:45Z</dcterms:created>
  <dcterms:modified xsi:type="dcterms:W3CDTF">2013-10-26T01:08:49Z</dcterms:modified>
</cp:coreProperties>
</file>